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69" r:id="rId5"/>
    <p:sldMasterId id="2147483677" r:id="rId6"/>
    <p:sldMasterId id="2147483684" r:id="rId7"/>
    <p:sldMasterId id="2147483692" r:id="rId8"/>
  </p:sldMasterIdLst>
  <p:notesMasterIdLst>
    <p:notesMasterId r:id="rId41"/>
  </p:notesMasterIdLst>
  <p:sldIdLst>
    <p:sldId id="257" r:id="rId9"/>
    <p:sldId id="267" r:id="rId10"/>
    <p:sldId id="268" r:id="rId11"/>
    <p:sldId id="269" r:id="rId12"/>
    <p:sldId id="270" r:id="rId13"/>
    <p:sldId id="271" r:id="rId14"/>
    <p:sldId id="272" r:id="rId15"/>
    <p:sldId id="273" r:id="rId16"/>
    <p:sldId id="274" r:id="rId17"/>
    <p:sldId id="275" r:id="rId18"/>
    <p:sldId id="276" r:id="rId19"/>
    <p:sldId id="278" r:id="rId20"/>
    <p:sldId id="279" r:id="rId21"/>
    <p:sldId id="280" r:id="rId22"/>
    <p:sldId id="281" r:id="rId23"/>
    <p:sldId id="282" r:id="rId24"/>
    <p:sldId id="283" r:id="rId25"/>
    <p:sldId id="284" r:id="rId26"/>
    <p:sldId id="285" r:id="rId27"/>
    <p:sldId id="286" r:id="rId28"/>
    <p:sldId id="289" r:id="rId29"/>
    <p:sldId id="287" r:id="rId30"/>
    <p:sldId id="288" r:id="rId31"/>
    <p:sldId id="290" r:id="rId32"/>
    <p:sldId id="291" r:id="rId33"/>
    <p:sldId id="292" r:id="rId34"/>
    <p:sldId id="277" r:id="rId35"/>
    <p:sldId id="293" r:id="rId36"/>
    <p:sldId id="294" r:id="rId37"/>
    <p:sldId id="295" r:id="rId38"/>
    <p:sldId id="297" r:id="rId39"/>
    <p:sldId id="29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824" autoAdjust="0"/>
  </p:normalViewPr>
  <p:slideViewPr>
    <p:cSldViewPr>
      <p:cViewPr varScale="1">
        <p:scale>
          <a:sx n="66" d="100"/>
          <a:sy n="66" d="100"/>
        </p:scale>
        <p:origin x="150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20" Type="http://schemas.openxmlformats.org/officeDocument/2006/relationships/slide" Target="slides/slide12.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18AC0A-CA15-4ACD-B450-C3459EB9B3A0}" type="datetimeFigureOut">
              <a:rPr lang="en-CA" smtClean="0"/>
              <a:t>2023-01-27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C5AC1A-0E36-4D62-B5D2-95B1039B7A38}" type="slidenum">
              <a:rPr lang="en-CA" smtClean="0"/>
              <a:t>‹#›</a:t>
            </a:fld>
            <a:endParaRPr lang="en-CA"/>
          </a:p>
        </p:txBody>
      </p:sp>
    </p:spTree>
    <p:extLst>
      <p:ext uri="{BB962C8B-B14F-4D97-AF65-F5344CB8AC3E}">
        <p14:creationId xmlns:p14="http://schemas.microsoft.com/office/powerpoint/2010/main" val="1312934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18417827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0">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ubtitle 4"/>
          <p:cNvSpPr>
            <a:spLocks noGrp="1"/>
          </p:cNvSpPr>
          <p:nvPr>
            <p:ph type="subTitle" idx="1"/>
          </p:nvPr>
        </p:nvSpPr>
        <p:spPr>
          <a:xfrm>
            <a:off x="1116012" y="4077072"/>
            <a:ext cx="7272337" cy="1728416"/>
          </a:xfrm>
          <a:prstGeom prst="rect">
            <a:avLst/>
          </a:prstGeom>
        </p:spPr>
        <p:txBody>
          <a:bodyPr>
            <a:normAutofit/>
          </a:bodyPr>
          <a:lstStyle>
            <a:lvl1pPr marL="0" indent="0" algn="ctr">
              <a:buNone/>
              <a:defRPr sz="1800">
                <a:solidFill>
                  <a:srgbClr val="2A2B29"/>
                </a:solidFill>
              </a:defRPr>
            </a:lvl1pPr>
          </a:lstStyle>
          <a:p>
            <a:r>
              <a:rPr lang="en-US"/>
              <a:t>Click to edit Master subtitle style</a:t>
            </a:r>
            <a:endParaRPr lang="en-CA" dirty="0"/>
          </a:p>
        </p:txBody>
      </p:sp>
      <p:sp>
        <p:nvSpPr>
          <p:cNvPr id="4" name="Date Placeholder 3"/>
          <p:cNvSpPr>
            <a:spLocks noGrp="1"/>
          </p:cNvSpPr>
          <p:nvPr>
            <p:ph type="dt" sz="half" idx="10"/>
          </p:nvPr>
        </p:nvSpPr>
        <p:spPr/>
        <p:txBody>
          <a:bodyPr/>
          <a:lstStyle>
            <a:lvl1pPr>
              <a:defRPr/>
            </a:lvl1pPr>
          </a:lstStyle>
          <a:p>
            <a:fld id="{8CC46C08-B00A-43C5-9213-375B6DD22077}" type="datetimeFigureOut">
              <a:rPr lang="en-CA" smtClean="0"/>
              <a:t>2023-01-27</a:t>
            </a:fld>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Title Placeholder 1"/>
          <p:cNvSpPr>
            <a:spLocks noGrp="1"/>
          </p:cNvSpPr>
          <p:nvPr>
            <p:ph type="title"/>
          </p:nvPr>
        </p:nvSpPr>
        <p:spPr>
          <a:xfrm>
            <a:off x="1115616" y="1556792"/>
            <a:ext cx="7272808" cy="2376264"/>
          </a:xfrm>
          <a:prstGeom prst="rect">
            <a:avLst/>
          </a:prstGeom>
        </p:spPr>
        <p:txBody>
          <a:bodyPr vert="horz" lIns="91440" tIns="45720" rIns="91440" bIns="45720" rtlCol="0" anchor="b" anchorCtr="0">
            <a:normAutofit/>
          </a:bodyP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2936621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bwMode="auto">
          <a:xfrm>
            <a:off x="1116013" y="1557338"/>
            <a:ext cx="7272338"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defRPr sz="3600"/>
            </a:lvl1pPr>
          </a:lstStyle>
          <a:p>
            <a:pPr lvl="0"/>
            <a:r>
              <a:rPr lang="en-US" altLang="en-US"/>
              <a:t>Click to edit Master title style</a:t>
            </a:r>
            <a:endParaRPr lang="en-CA" altLang="en-US" dirty="0"/>
          </a:p>
        </p:txBody>
      </p:sp>
      <p:sp>
        <p:nvSpPr>
          <p:cNvPr id="9" name="Content Placeholder 2"/>
          <p:cNvSpPr>
            <a:spLocks noGrp="1"/>
          </p:cNvSpPr>
          <p:nvPr>
            <p:ph idx="4294967295"/>
          </p:nvPr>
        </p:nvSpPr>
        <p:spPr>
          <a:xfrm>
            <a:off x="1116013" y="2492374"/>
            <a:ext cx="7272337" cy="3312890"/>
          </a:xfrm>
          <a:prstGeom prst="rect">
            <a:avLst/>
          </a:prstGeom>
        </p:spPr>
        <p:txBody>
          <a:bodyPr/>
          <a:lstStyle>
            <a:lvl1pPr>
              <a:defRPr sz="2800"/>
            </a:lvl1pPr>
          </a:lstStyle>
          <a:p>
            <a:pPr lvl="0"/>
            <a:r>
              <a:rPr lang="en-US" altLang="en-US"/>
              <a:t>Click to edit Master text styles</a:t>
            </a:r>
          </a:p>
        </p:txBody>
      </p:sp>
      <p:sp>
        <p:nvSpPr>
          <p:cNvPr id="4" name="Date Placeholder 3"/>
          <p:cNvSpPr>
            <a:spLocks noGrp="1"/>
          </p:cNvSpPr>
          <p:nvPr>
            <p:ph type="dt" sz="half" idx="10"/>
          </p:nvPr>
        </p:nvSpPr>
        <p:spPr/>
        <p:txBody>
          <a:bodyPr/>
          <a:lstStyle>
            <a:lvl1pPr>
              <a:defRPr/>
            </a:lvl1pPr>
          </a:lstStyle>
          <a:p>
            <a:fld id="{8CC46C08-B00A-43C5-9213-375B6DD22077}" type="datetimeFigureOut">
              <a:rPr lang="en-CA" smtClean="0"/>
              <a:t>2023-01-27</a:t>
            </a:fld>
            <a:endParaRPr lang="en-CA"/>
          </a:p>
        </p:txBody>
      </p:sp>
      <p:sp>
        <p:nvSpPr>
          <p:cNvPr id="5" name="Footer Placeholder 4"/>
          <p:cNvSpPr>
            <a:spLocks noGrp="1"/>
          </p:cNvSpPr>
          <p:nvPr>
            <p:ph type="ftr" sz="quarter" idx="11"/>
          </p:nvPr>
        </p:nvSpPr>
        <p:spPr/>
        <p:txBody>
          <a:bodyPr/>
          <a:lstStyle>
            <a:lvl1pPr>
              <a:defRPr/>
            </a:lvl1pPr>
          </a:lstStyle>
          <a:p>
            <a:endParaRPr lang="en-CA"/>
          </a:p>
        </p:txBody>
      </p:sp>
    </p:spTree>
    <p:extLst>
      <p:ext uri="{BB962C8B-B14F-4D97-AF65-F5344CB8AC3E}">
        <p14:creationId xmlns:p14="http://schemas.microsoft.com/office/powerpoint/2010/main" val="2201701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16013" y="1557338"/>
            <a:ext cx="7272338" cy="935037"/>
          </a:xfrm>
          <a:prstGeom prst="rect">
            <a:avLst/>
          </a:prstGeom>
        </p:spPr>
        <p:txBody>
          <a:bodyPr>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8CC46C08-B00A-43C5-9213-375B6DD22077}" type="datetimeFigureOut">
              <a:rPr lang="en-CA" smtClean="0"/>
              <a:t>2023-01-27</a:t>
            </a:fld>
            <a:endParaRPr lang="en-CA"/>
          </a:p>
        </p:txBody>
      </p:sp>
      <p:sp>
        <p:nvSpPr>
          <p:cNvPr id="4" name="Footer Placeholder 3"/>
          <p:cNvSpPr>
            <a:spLocks noGrp="1"/>
          </p:cNvSpPr>
          <p:nvPr>
            <p:ph type="ftr" sz="quarter" idx="11"/>
          </p:nvPr>
        </p:nvSpPr>
        <p:spPr/>
        <p:txBody>
          <a:bodyPr/>
          <a:lstStyle/>
          <a:p>
            <a:endParaRPr lang="en-CA"/>
          </a:p>
        </p:txBody>
      </p:sp>
    </p:spTree>
    <p:extLst>
      <p:ext uri="{BB962C8B-B14F-4D97-AF65-F5344CB8AC3E}">
        <p14:creationId xmlns:p14="http://schemas.microsoft.com/office/powerpoint/2010/main" val="3950651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C46C08-B00A-43C5-9213-375B6DD22077}" type="datetimeFigureOut">
              <a:rPr lang="en-CA" smtClean="0"/>
              <a:t>2023-01-27</a:t>
            </a:fld>
            <a:endParaRPr lang="en-CA"/>
          </a:p>
        </p:txBody>
      </p:sp>
      <p:sp>
        <p:nvSpPr>
          <p:cNvPr id="3" name="Footer Placeholder 2"/>
          <p:cNvSpPr>
            <a:spLocks noGrp="1"/>
          </p:cNvSpPr>
          <p:nvPr>
            <p:ph type="ftr" sz="quarter" idx="11"/>
          </p:nvPr>
        </p:nvSpPr>
        <p:spPr/>
        <p:txBody>
          <a:bodyPr/>
          <a:lstStyle/>
          <a:p>
            <a:endParaRPr lang="en-CA"/>
          </a:p>
        </p:txBody>
      </p:sp>
    </p:spTree>
    <p:extLst>
      <p:ext uri="{BB962C8B-B14F-4D97-AF65-F5344CB8AC3E}">
        <p14:creationId xmlns:p14="http://schemas.microsoft.com/office/powerpoint/2010/main" val="2377558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Question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CC46C08-B00A-43C5-9213-375B6DD22077}" type="datetimeFigureOut">
              <a:rPr lang="en-CA" smtClean="0"/>
              <a:t>2023-01-27</a:t>
            </a:fld>
            <a:endParaRPr lang="en-CA"/>
          </a:p>
        </p:txBody>
      </p:sp>
      <p:sp>
        <p:nvSpPr>
          <p:cNvPr id="4" name="Footer Placeholder 3"/>
          <p:cNvSpPr>
            <a:spLocks noGrp="1"/>
          </p:cNvSpPr>
          <p:nvPr>
            <p:ph type="ftr" sz="quarter" idx="11"/>
          </p:nvPr>
        </p:nvSpPr>
        <p:spPr/>
        <p:txBody>
          <a:bodyPr/>
          <a:lstStyle/>
          <a:p>
            <a:endParaRPr lang="en-CA"/>
          </a:p>
        </p:txBody>
      </p:sp>
      <p:sp>
        <p:nvSpPr>
          <p:cNvPr id="6" name="TextBox 5"/>
          <p:cNvSpPr txBox="1"/>
          <p:nvPr/>
        </p:nvSpPr>
        <p:spPr>
          <a:xfrm rot="21260141">
            <a:off x="1077690" y="1690012"/>
            <a:ext cx="6849835" cy="584775"/>
          </a:xfrm>
          <a:prstGeom prst="rect">
            <a:avLst/>
          </a:prstGeom>
          <a:noFill/>
        </p:spPr>
        <p:txBody>
          <a:bodyPr wrap="square" rtlCol="0">
            <a:spAutoFit/>
          </a:bodyPr>
          <a:lstStyle/>
          <a:p>
            <a:pPr algn="ctr"/>
            <a:r>
              <a:rPr lang="en-CA" sz="3200" b="1" dirty="0">
                <a:effectLst>
                  <a:glow rad="850900">
                    <a:schemeClr val="bg1">
                      <a:alpha val="76000"/>
                    </a:schemeClr>
                  </a:glow>
                </a:effectLst>
              </a:rPr>
              <a:t>Questions?</a:t>
            </a:r>
          </a:p>
        </p:txBody>
      </p:sp>
    </p:spTree>
    <p:extLst>
      <p:ext uri="{BB962C8B-B14F-4D97-AF65-F5344CB8AC3E}">
        <p14:creationId xmlns:p14="http://schemas.microsoft.com/office/powerpoint/2010/main" val="3377755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37422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37422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CC46C08-B00A-43C5-9213-375B6DD22077}" type="datetimeFigureOut">
              <a:rPr lang="en-CA" smtClean="0"/>
              <a:t>2023-01-27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p>
            <a:fld id="{DD2C4AD8-6488-42AE-BAB5-5F651B4A6DF6}" type="slidenum">
              <a:rPr lang="en-CA" smtClean="0"/>
              <a:t>‹#›</a:t>
            </a:fld>
            <a:endParaRPr lang="en-CA"/>
          </a:p>
        </p:txBody>
      </p:sp>
    </p:spTree>
    <p:extLst>
      <p:ext uri="{BB962C8B-B14F-4D97-AF65-F5344CB8AC3E}">
        <p14:creationId xmlns:p14="http://schemas.microsoft.com/office/powerpoint/2010/main" val="1046789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47050" cy="1143000"/>
          </a:xfrm>
        </p:spPr>
        <p:txBody>
          <a:bodyPr/>
          <a:lstStyle/>
          <a:p>
            <a:r>
              <a:rPr lang="en-US"/>
              <a:t>Click to edit Master title style</a:t>
            </a:r>
            <a:endParaRPr lang="en-CA"/>
          </a:p>
        </p:txBody>
      </p:sp>
      <p:sp>
        <p:nvSpPr>
          <p:cNvPr id="3" name="Text Placeholder 2"/>
          <p:cNvSpPr>
            <a:spLocks noGrp="1"/>
          </p:cNvSpPr>
          <p:nvPr>
            <p:ph type="body" sz="half" idx="1"/>
          </p:nvPr>
        </p:nvSpPr>
        <p:spPr>
          <a:xfrm>
            <a:off x="457200" y="1600200"/>
            <a:ext cx="8147050" cy="1954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57200" y="3706813"/>
            <a:ext cx="8147050" cy="1954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600917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0">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ubtitle 4"/>
          <p:cNvSpPr>
            <a:spLocks noGrp="1"/>
          </p:cNvSpPr>
          <p:nvPr>
            <p:ph type="subTitle" idx="1"/>
          </p:nvPr>
        </p:nvSpPr>
        <p:spPr>
          <a:xfrm>
            <a:off x="1116012" y="4077072"/>
            <a:ext cx="7272337" cy="1728416"/>
          </a:xfrm>
          <a:prstGeom prst="rect">
            <a:avLst/>
          </a:prstGeom>
        </p:spPr>
        <p:txBody>
          <a:bodyPr>
            <a:normAutofit/>
          </a:bodyPr>
          <a:lstStyle>
            <a:lvl1pPr marL="0" indent="0" algn="ctr">
              <a:buNone/>
              <a:defRPr sz="1800">
                <a:solidFill>
                  <a:srgbClr val="2A2B29"/>
                </a:solidFill>
              </a:defRPr>
            </a:lvl1pPr>
          </a:lstStyle>
          <a:p>
            <a:r>
              <a:rPr lang="en-US"/>
              <a:t>Click to edit Master subtitle style</a:t>
            </a:r>
            <a:endParaRPr lang="en-CA" dirty="0"/>
          </a:p>
        </p:txBody>
      </p:sp>
      <p:sp>
        <p:nvSpPr>
          <p:cNvPr id="4" name="Date Placeholder 3"/>
          <p:cNvSpPr>
            <a:spLocks noGrp="1"/>
          </p:cNvSpPr>
          <p:nvPr>
            <p:ph type="dt" sz="half" idx="10"/>
          </p:nvPr>
        </p:nvSpPr>
        <p:spPr/>
        <p:txBody>
          <a:bodyPr/>
          <a:lstStyle>
            <a:lvl1pPr>
              <a:defRPr/>
            </a:lvl1pPr>
          </a:lstStyle>
          <a:p>
            <a:pPr>
              <a:defRPr/>
            </a:pPr>
            <a:fld id="{698F17EA-8D31-4D3F-BEA9-7CA5E4DE4152}" type="datetime1">
              <a:rPr lang="en-US" altLang="en-US" smtClean="0">
                <a:solidFill>
                  <a:srgbClr val="000000"/>
                </a:solidFill>
              </a:rPr>
              <a:t>1/27/2023</a:t>
            </a:fld>
            <a:endParaRPr lang="en-CA"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CA">
              <a:solidFill>
                <a:srgbClr val="000000"/>
              </a:solidFill>
            </a:endParaRPr>
          </a:p>
        </p:txBody>
      </p:sp>
      <p:sp>
        <p:nvSpPr>
          <p:cNvPr id="6" name="Title Placeholder 1"/>
          <p:cNvSpPr>
            <a:spLocks noGrp="1"/>
          </p:cNvSpPr>
          <p:nvPr>
            <p:ph type="title"/>
          </p:nvPr>
        </p:nvSpPr>
        <p:spPr>
          <a:xfrm>
            <a:off x="1115616" y="1556792"/>
            <a:ext cx="7272808" cy="2376264"/>
          </a:xfrm>
          <a:prstGeom prst="rect">
            <a:avLst/>
          </a:prstGeom>
        </p:spPr>
        <p:txBody>
          <a:bodyPr vert="horz" lIns="91440" tIns="45720" rIns="91440" bIns="45720" rtlCol="0" anchor="b" anchorCtr="0">
            <a:normAutofit/>
          </a:bodyP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183145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bwMode="auto">
          <a:xfrm>
            <a:off x="1116013" y="1557338"/>
            <a:ext cx="7272338"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defRPr sz="3600"/>
            </a:lvl1pPr>
          </a:lstStyle>
          <a:p>
            <a:pPr lvl="0"/>
            <a:r>
              <a:rPr lang="en-US" altLang="en-US"/>
              <a:t>Click to edit Master title style</a:t>
            </a:r>
            <a:endParaRPr lang="en-CA" altLang="en-US" dirty="0"/>
          </a:p>
        </p:txBody>
      </p:sp>
      <p:sp>
        <p:nvSpPr>
          <p:cNvPr id="9" name="Content Placeholder 2"/>
          <p:cNvSpPr>
            <a:spLocks noGrp="1"/>
          </p:cNvSpPr>
          <p:nvPr>
            <p:ph idx="4294967295"/>
          </p:nvPr>
        </p:nvSpPr>
        <p:spPr>
          <a:xfrm>
            <a:off x="1116013" y="2492374"/>
            <a:ext cx="7272337" cy="3312890"/>
          </a:xfrm>
          <a:prstGeom prst="rect">
            <a:avLst/>
          </a:prstGeom>
        </p:spPr>
        <p:txBody>
          <a:bodyPr/>
          <a:lstStyle>
            <a:lvl1pPr>
              <a:defRPr sz="2800"/>
            </a:lvl1pPr>
          </a:lstStyle>
          <a:p>
            <a:pPr lvl="0"/>
            <a:r>
              <a:rPr lang="en-US" alt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A7F772D-41CE-4D37-BC0D-3C897CD0C8FF}" type="datetime1">
              <a:rPr lang="en-US" altLang="en-US" smtClean="0">
                <a:solidFill>
                  <a:srgbClr val="000000"/>
                </a:solidFill>
              </a:rPr>
              <a:t>1/27/2023</a:t>
            </a:fld>
            <a:endParaRPr lang="en-CA"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CA">
              <a:solidFill>
                <a:srgbClr val="000000"/>
              </a:solidFill>
            </a:endParaRPr>
          </a:p>
        </p:txBody>
      </p:sp>
    </p:spTree>
    <p:extLst>
      <p:ext uri="{BB962C8B-B14F-4D97-AF65-F5344CB8AC3E}">
        <p14:creationId xmlns:p14="http://schemas.microsoft.com/office/powerpoint/2010/main" val="4294293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16013" y="1557338"/>
            <a:ext cx="7272338" cy="935037"/>
          </a:xfrm>
          <a:prstGeom prst="rect">
            <a:avLst/>
          </a:prstGeom>
        </p:spPr>
        <p:txBody>
          <a:bodyPr>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C388DC01-5F8E-4FA9-AA85-49087A723D88}" type="datetime1">
              <a:rPr lang="en-US" smtClean="0">
                <a:solidFill>
                  <a:srgbClr val="000000"/>
                </a:solidFill>
              </a:rPr>
              <a:t>1/27/2023</a:t>
            </a:fld>
            <a:endParaRPr lang="en-US">
              <a:solidFill>
                <a:srgbClr val="000000"/>
              </a:solidFill>
            </a:endParaRPr>
          </a:p>
        </p:txBody>
      </p:sp>
      <p:sp>
        <p:nvSpPr>
          <p:cNvPr id="4" name="Footer Placeholder 3"/>
          <p:cNvSpPr>
            <a:spLocks noGrp="1"/>
          </p:cNvSpPr>
          <p:nvPr>
            <p:ph type="ftr" sz="quarter" idx="11"/>
          </p:nvPr>
        </p:nvSpPr>
        <p:spPr/>
        <p:txBody>
          <a:bodyPr/>
          <a:lstStyle/>
          <a:p>
            <a:endParaRPr lang="en-US">
              <a:solidFill>
                <a:srgbClr val="000000"/>
              </a:solidFill>
            </a:endParaRPr>
          </a:p>
        </p:txBody>
      </p:sp>
    </p:spTree>
    <p:extLst>
      <p:ext uri="{BB962C8B-B14F-4D97-AF65-F5344CB8AC3E}">
        <p14:creationId xmlns:p14="http://schemas.microsoft.com/office/powerpoint/2010/main" val="901832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A2FE71-7548-47E8-B236-1C8D8DF1B3B0}" type="datetime1">
              <a:rPr lang="en-US" smtClean="0">
                <a:solidFill>
                  <a:srgbClr val="000000"/>
                </a:solidFill>
              </a:rPr>
              <a:t>1/27/2023</a:t>
            </a:fld>
            <a:endParaRPr lang="en-US">
              <a:solidFill>
                <a:srgbClr val="000000"/>
              </a:solidFill>
            </a:endParaRPr>
          </a:p>
        </p:txBody>
      </p:sp>
      <p:sp>
        <p:nvSpPr>
          <p:cNvPr id="3" name="Footer Placeholder 2"/>
          <p:cNvSpPr>
            <a:spLocks noGrp="1"/>
          </p:cNvSpPr>
          <p:nvPr>
            <p:ph type="ftr" sz="quarter" idx="11"/>
          </p:nvPr>
        </p:nvSpPr>
        <p:spPr/>
        <p:txBody>
          <a:bodyPr/>
          <a:lstStyle/>
          <a:p>
            <a:endParaRPr lang="en-US">
              <a:solidFill>
                <a:srgbClr val="000000"/>
              </a:solidFill>
            </a:endParaRPr>
          </a:p>
        </p:txBody>
      </p:sp>
    </p:spTree>
    <p:extLst>
      <p:ext uri="{BB962C8B-B14F-4D97-AF65-F5344CB8AC3E}">
        <p14:creationId xmlns:p14="http://schemas.microsoft.com/office/powerpoint/2010/main" val="75060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1224645"/>
            <a:ext cx="7886700" cy="1070203"/>
          </a:xfrm>
        </p:spPr>
        <p:txBody>
          <a:bodyPr/>
          <a:lstStyle/>
          <a:p>
            <a:r>
              <a:rPr lang="en-US"/>
              <a:t>Click to edit Master title style</a:t>
            </a:r>
            <a:endParaRPr lang="en-CA"/>
          </a:p>
        </p:txBody>
      </p:sp>
      <p:sp>
        <p:nvSpPr>
          <p:cNvPr id="3" name="Text Placeholder 2"/>
          <p:cNvSpPr>
            <a:spLocks noGrp="1"/>
          </p:cNvSpPr>
          <p:nvPr>
            <p:ph type="body" idx="1"/>
          </p:nvPr>
        </p:nvSpPr>
        <p:spPr>
          <a:xfrm>
            <a:off x="629842" y="2294165"/>
            <a:ext cx="3868340" cy="57013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873829"/>
            <a:ext cx="3868340" cy="3315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1" y="2294165"/>
            <a:ext cx="3887391" cy="57013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873829"/>
            <a:ext cx="3887391" cy="3315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A15895BA-03D2-4DA8-A7EA-48402840D27C}" type="datetime1">
              <a:rPr lang="en-US" smtClean="0">
                <a:solidFill>
                  <a:srgbClr val="000000"/>
                </a:solidFill>
              </a:rPr>
              <a:t>1/27/2023</a:t>
            </a:fld>
            <a:endParaRPr lang="en-US">
              <a:solidFill>
                <a:srgbClr val="000000"/>
              </a:solidFill>
            </a:endParaRPr>
          </a:p>
        </p:txBody>
      </p:sp>
      <p:sp>
        <p:nvSpPr>
          <p:cNvPr id="8" name="Footer Placeholder 7"/>
          <p:cNvSpPr>
            <a:spLocks noGrp="1"/>
          </p:cNvSpPr>
          <p:nvPr>
            <p:ph type="ftr" sz="quarter" idx="11"/>
          </p:nvPr>
        </p:nvSpPr>
        <p:spPr/>
        <p:txBody>
          <a:bodyPr/>
          <a:lstStyle/>
          <a:p>
            <a:endParaRPr lang="en-US">
              <a:solidFill>
                <a:srgbClr val="000000"/>
              </a:solidFill>
            </a:endParaRPr>
          </a:p>
        </p:txBody>
      </p:sp>
      <p:sp>
        <p:nvSpPr>
          <p:cNvPr id="9" name="Slide Number Placeholder 8"/>
          <p:cNvSpPr>
            <a:spLocks noGrp="1"/>
          </p:cNvSpPr>
          <p:nvPr>
            <p:ph type="sldNum" sz="quarter" idx="12"/>
          </p:nvPr>
        </p:nvSpPr>
        <p:spPr>
          <a:xfrm>
            <a:off x="6457950" y="6356353"/>
            <a:ext cx="2057400" cy="365125"/>
          </a:xfrm>
          <a:prstGeom prst="rect">
            <a:avLst/>
          </a:prstGeom>
        </p:spPr>
        <p:txBody>
          <a:bodyPr/>
          <a:lstStyle/>
          <a:p>
            <a:fld id="{61CB8F5A-7819-9846-91DC-6B4AD65698C9}"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14592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6069E80-1E55-4573-9FF8-8211EBECFB99}" type="datetime1">
              <a:rPr lang="en-US" smtClean="0">
                <a:solidFill>
                  <a:srgbClr val="000000"/>
                </a:solidFill>
              </a:rPr>
              <a:t>1/27/2023</a:t>
            </a:fld>
            <a:endParaRPr lang="en-US">
              <a:solidFill>
                <a:srgbClr val="000000"/>
              </a:solidFill>
            </a:endParaRPr>
          </a:p>
        </p:txBody>
      </p:sp>
      <p:sp>
        <p:nvSpPr>
          <p:cNvPr id="4" name="Footer Placeholder 3"/>
          <p:cNvSpPr>
            <a:spLocks noGrp="1"/>
          </p:cNvSpPr>
          <p:nvPr>
            <p:ph type="ftr" sz="quarter" idx="11"/>
          </p:nvPr>
        </p:nvSpPr>
        <p:spPr/>
        <p:txBody>
          <a:bodyPr/>
          <a:lstStyle/>
          <a:p>
            <a:endParaRPr lang="en-US">
              <a:solidFill>
                <a:srgbClr val="000000"/>
              </a:solidFill>
            </a:endParaRPr>
          </a:p>
        </p:txBody>
      </p:sp>
      <p:sp>
        <p:nvSpPr>
          <p:cNvPr id="6" name="TextBox 5"/>
          <p:cNvSpPr txBox="1"/>
          <p:nvPr/>
        </p:nvSpPr>
        <p:spPr>
          <a:xfrm rot="21260141">
            <a:off x="1077690" y="1690012"/>
            <a:ext cx="6849835" cy="584775"/>
          </a:xfrm>
          <a:prstGeom prst="rect">
            <a:avLst/>
          </a:prstGeom>
          <a:noFill/>
        </p:spPr>
        <p:txBody>
          <a:bodyPr wrap="square" rtlCol="0">
            <a:spAutoFit/>
          </a:bodyPr>
          <a:lstStyle/>
          <a:p>
            <a:pPr algn="ctr"/>
            <a:r>
              <a:rPr lang="en-CA" sz="3200" b="1" dirty="0">
                <a:solidFill>
                  <a:srgbClr val="000000"/>
                </a:solidFill>
                <a:effectLst>
                  <a:glow rad="850900">
                    <a:srgbClr val="FFFFFF">
                      <a:alpha val="76000"/>
                    </a:srgbClr>
                  </a:glow>
                </a:effectLst>
              </a:rPr>
              <a:t>Questions?</a:t>
            </a:r>
          </a:p>
        </p:txBody>
      </p:sp>
    </p:spTree>
    <p:extLst>
      <p:ext uri="{BB962C8B-B14F-4D97-AF65-F5344CB8AC3E}">
        <p14:creationId xmlns:p14="http://schemas.microsoft.com/office/powerpoint/2010/main" val="24994049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47050" cy="1143000"/>
          </a:xfrm>
        </p:spPr>
        <p:txBody>
          <a:bodyPr/>
          <a:lstStyle/>
          <a:p>
            <a:r>
              <a:rPr lang="en-US"/>
              <a:t>Click to edit Master title style</a:t>
            </a:r>
            <a:endParaRPr lang="en-CA"/>
          </a:p>
        </p:txBody>
      </p:sp>
      <p:sp>
        <p:nvSpPr>
          <p:cNvPr id="3" name="Text Placeholder 2"/>
          <p:cNvSpPr>
            <a:spLocks noGrp="1"/>
          </p:cNvSpPr>
          <p:nvPr>
            <p:ph type="body" sz="half" idx="1"/>
          </p:nvPr>
        </p:nvSpPr>
        <p:spPr>
          <a:xfrm>
            <a:off x="457200" y="1600200"/>
            <a:ext cx="8147050" cy="1954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57200" y="3706813"/>
            <a:ext cx="8147050" cy="1954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948697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0" name="Subtitle 4"/>
          <p:cNvSpPr>
            <a:spLocks noGrp="1"/>
          </p:cNvSpPr>
          <p:nvPr>
            <p:ph type="subTitle" idx="1"/>
          </p:nvPr>
        </p:nvSpPr>
        <p:spPr>
          <a:xfrm>
            <a:off x="1116011" y="4077072"/>
            <a:ext cx="7272337" cy="1728416"/>
          </a:xfrm>
          <a:prstGeom prst="rect">
            <a:avLst/>
          </a:prstGeom>
        </p:spPr>
        <p:txBody>
          <a:bodyPr>
            <a:normAutofit/>
          </a:bodyPr>
          <a:lstStyle>
            <a:lvl1pPr marL="0" indent="0" algn="ctr">
              <a:buNone/>
              <a:defRPr sz="1800">
                <a:solidFill>
                  <a:srgbClr val="2A2B29"/>
                </a:solidFill>
              </a:defRPr>
            </a:lvl1pPr>
          </a:lstStyle>
          <a:p>
            <a:r>
              <a:rPr lang="en-US"/>
              <a:t>Click to edit Master subtitle style</a:t>
            </a:r>
            <a:endParaRPr lang="en-CA" dirty="0"/>
          </a:p>
        </p:txBody>
      </p:sp>
      <p:sp>
        <p:nvSpPr>
          <p:cNvPr id="4" name="Date Placeholder 3"/>
          <p:cNvSpPr>
            <a:spLocks noGrp="1"/>
          </p:cNvSpPr>
          <p:nvPr>
            <p:ph type="dt" sz="half" idx="10"/>
          </p:nvPr>
        </p:nvSpPr>
        <p:spPr/>
        <p:txBody>
          <a:bodyPr/>
          <a:lstStyle>
            <a:lvl1pPr>
              <a:defRPr/>
            </a:lvl1pPr>
          </a:lstStyle>
          <a:p>
            <a:fld id="{D91BB184-2EE0-3047-B1AE-8525477563CD}" type="datetimeFigureOut">
              <a:rPr lang="en-US" smtClean="0"/>
              <a:t>1/27/2023</a:t>
            </a:fld>
            <a:endParaRPr lang="en-US" dirty="0"/>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Title Placeholder 1"/>
          <p:cNvSpPr>
            <a:spLocks noGrp="1"/>
          </p:cNvSpPr>
          <p:nvPr>
            <p:ph type="title"/>
          </p:nvPr>
        </p:nvSpPr>
        <p:spPr>
          <a:xfrm>
            <a:off x="1115616" y="1556792"/>
            <a:ext cx="7272808" cy="2376264"/>
          </a:xfrm>
          <a:prstGeom prst="rect">
            <a:avLst/>
          </a:prstGeom>
        </p:spPr>
        <p:txBody>
          <a:bodyPr vert="horz" lIns="91440" tIns="45720" rIns="91440" bIns="45720" rtlCol="0" anchor="b" anchorCtr="0">
            <a:normAutofit/>
          </a:bodyPr>
          <a:lstStyle>
            <a:lvl1pPr algn="ctr">
              <a:defRPr/>
            </a:lvl1pPr>
          </a:lstStyle>
          <a:p>
            <a:r>
              <a:rPr lang="en-US"/>
              <a:t>Click to edit Master title style</a:t>
            </a:r>
            <a:endParaRPr lang="en-US" dirty="0"/>
          </a:p>
        </p:txBody>
      </p:sp>
      <p:sp>
        <p:nvSpPr>
          <p:cNvPr id="2" name="Slide Number Placeholder 1"/>
          <p:cNvSpPr>
            <a:spLocks noGrp="1"/>
          </p:cNvSpPr>
          <p:nvPr>
            <p:ph type="sldNum" sz="quarter" idx="12"/>
          </p:nvPr>
        </p:nvSpPr>
        <p:spPr/>
        <p:txBody>
          <a:bodyPr/>
          <a:lstStyle/>
          <a:p>
            <a:fld id="{892B4576-5AE0-4D6D-9241-772104E7EA52}" type="slidenum">
              <a:rPr lang="en-CA" smtClean="0"/>
              <a:t>‹#›</a:t>
            </a:fld>
            <a:endParaRPr lang="en-CA"/>
          </a:p>
        </p:txBody>
      </p:sp>
    </p:spTree>
    <p:extLst>
      <p:ext uri="{BB962C8B-B14F-4D97-AF65-F5344CB8AC3E}">
        <p14:creationId xmlns:p14="http://schemas.microsoft.com/office/powerpoint/2010/main" val="2284488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bwMode="auto">
          <a:xfrm>
            <a:off x="1116013" y="1557337"/>
            <a:ext cx="7272338"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defRPr sz="3600"/>
            </a:lvl1pPr>
          </a:lstStyle>
          <a:p>
            <a:pPr lvl="0"/>
            <a:r>
              <a:rPr lang="en-US" altLang="en-US"/>
              <a:t>Click to edit Master title style</a:t>
            </a:r>
            <a:endParaRPr lang="en-CA" altLang="en-US" dirty="0"/>
          </a:p>
        </p:txBody>
      </p:sp>
      <p:sp>
        <p:nvSpPr>
          <p:cNvPr id="9" name="Content Placeholder 2"/>
          <p:cNvSpPr>
            <a:spLocks noGrp="1"/>
          </p:cNvSpPr>
          <p:nvPr>
            <p:ph idx="4294967295"/>
          </p:nvPr>
        </p:nvSpPr>
        <p:spPr>
          <a:xfrm>
            <a:off x="1116012" y="2492374"/>
            <a:ext cx="7272337" cy="3312890"/>
          </a:xfrm>
          <a:prstGeom prst="rect">
            <a:avLst/>
          </a:prstGeom>
        </p:spPr>
        <p:txBody>
          <a:bodyPr/>
          <a:lstStyle>
            <a:lvl1pPr>
              <a:defRPr sz="2800"/>
            </a:lvl1pPr>
          </a:lstStyle>
          <a:p>
            <a:pPr lvl="0"/>
            <a:r>
              <a:rPr lang="en-US" altLang="en-US"/>
              <a:t>Click to edit Master text styles</a:t>
            </a:r>
          </a:p>
        </p:txBody>
      </p:sp>
      <p:sp>
        <p:nvSpPr>
          <p:cNvPr id="4" name="Date Placeholder 3"/>
          <p:cNvSpPr>
            <a:spLocks noGrp="1"/>
          </p:cNvSpPr>
          <p:nvPr>
            <p:ph type="dt" sz="half" idx="10"/>
          </p:nvPr>
        </p:nvSpPr>
        <p:spPr/>
        <p:txBody>
          <a:bodyPr/>
          <a:lstStyle>
            <a:lvl1pPr>
              <a:defRPr/>
            </a:lvl1pPr>
          </a:lstStyle>
          <a:p>
            <a:fld id="{D91BB184-2EE0-3047-B1AE-8525477563CD}" type="datetimeFigureOut">
              <a:rPr lang="en-US" smtClean="0"/>
              <a:t>1/27/2023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2" name="Slide Number Placeholder 1"/>
          <p:cNvSpPr>
            <a:spLocks noGrp="1"/>
          </p:cNvSpPr>
          <p:nvPr>
            <p:ph type="sldNum" sz="quarter" idx="12"/>
          </p:nvPr>
        </p:nvSpPr>
        <p:spPr/>
        <p:txBody>
          <a:bodyPr/>
          <a:lstStyle/>
          <a:p>
            <a:fld id="{892B4576-5AE0-4D6D-9241-772104E7EA52}" type="slidenum">
              <a:rPr lang="en-CA" smtClean="0"/>
              <a:t>‹#›</a:t>
            </a:fld>
            <a:endParaRPr lang="en-CA"/>
          </a:p>
        </p:txBody>
      </p:sp>
    </p:spTree>
    <p:extLst>
      <p:ext uri="{BB962C8B-B14F-4D97-AF65-F5344CB8AC3E}">
        <p14:creationId xmlns:p14="http://schemas.microsoft.com/office/powerpoint/2010/main" val="35865561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16013" y="1557338"/>
            <a:ext cx="7272338" cy="935037"/>
          </a:xfrm>
          <a:prstGeom prst="rect">
            <a:avLst/>
          </a:prstGeom>
        </p:spPr>
        <p:txBody>
          <a:bodyPr>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D91BB184-2EE0-3047-B1AE-8525477563CD}" type="datetimeFigureOut">
              <a:rPr lang="en-US" smtClean="0"/>
              <a:t>1/27/2023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2B4576-5AE0-4D6D-9241-772104E7EA52}" type="slidenum">
              <a:rPr lang="en-CA" smtClean="0"/>
              <a:t>‹#›</a:t>
            </a:fld>
            <a:endParaRPr lang="en-CA"/>
          </a:p>
        </p:txBody>
      </p:sp>
    </p:spTree>
    <p:extLst>
      <p:ext uri="{BB962C8B-B14F-4D97-AF65-F5344CB8AC3E}">
        <p14:creationId xmlns:p14="http://schemas.microsoft.com/office/powerpoint/2010/main" val="1999570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1BB184-2EE0-3047-B1AE-8525477563CD}" type="datetimeFigureOut">
              <a:rPr lang="en-US" smtClean="0"/>
              <a:t>1/27/2023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2B4576-5AE0-4D6D-9241-772104E7EA52}" type="slidenum">
              <a:rPr lang="en-CA" smtClean="0"/>
              <a:t>‹#›</a:t>
            </a:fld>
            <a:endParaRPr lang="en-CA"/>
          </a:p>
        </p:txBody>
      </p:sp>
    </p:spTree>
    <p:extLst>
      <p:ext uri="{BB962C8B-B14F-4D97-AF65-F5344CB8AC3E}">
        <p14:creationId xmlns:p14="http://schemas.microsoft.com/office/powerpoint/2010/main" val="1656267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629841" y="1224643"/>
            <a:ext cx="7886700" cy="1070203"/>
          </a:xfrm>
        </p:spPr>
        <p:txBody>
          <a:bodyPr/>
          <a:lstStyle/>
          <a:p>
            <a:r>
              <a:rPr lang="en-US"/>
              <a:t>Click to edit Master title style</a:t>
            </a:r>
            <a:endParaRPr lang="en-CA"/>
          </a:p>
        </p:txBody>
      </p:sp>
      <p:sp>
        <p:nvSpPr>
          <p:cNvPr id="11" name="Text Placeholder 2"/>
          <p:cNvSpPr>
            <a:spLocks noGrp="1"/>
          </p:cNvSpPr>
          <p:nvPr>
            <p:ph type="body" idx="1"/>
          </p:nvPr>
        </p:nvSpPr>
        <p:spPr>
          <a:xfrm>
            <a:off x="629842" y="2294163"/>
            <a:ext cx="3868340" cy="57013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Content Placeholder 3"/>
          <p:cNvSpPr>
            <a:spLocks noGrp="1"/>
          </p:cNvSpPr>
          <p:nvPr>
            <p:ph sz="half" idx="2"/>
          </p:nvPr>
        </p:nvSpPr>
        <p:spPr>
          <a:xfrm>
            <a:off x="629842" y="2873829"/>
            <a:ext cx="3868340" cy="3315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Text Placeholder 4"/>
          <p:cNvSpPr>
            <a:spLocks noGrp="1"/>
          </p:cNvSpPr>
          <p:nvPr>
            <p:ph type="body" sz="quarter" idx="3"/>
          </p:nvPr>
        </p:nvSpPr>
        <p:spPr>
          <a:xfrm>
            <a:off x="4629150" y="2294163"/>
            <a:ext cx="3887391" cy="57013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4" name="Content Placeholder 5"/>
          <p:cNvSpPr>
            <a:spLocks noGrp="1"/>
          </p:cNvSpPr>
          <p:nvPr>
            <p:ph sz="quarter" idx="4"/>
          </p:nvPr>
        </p:nvSpPr>
        <p:spPr>
          <a:xfrm>
            <a:off x="4629150" y="2873829"/>
            <a:ext cx="3887391" cy="3315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Date Placeholder 1"/>
          <p:cNvSpPr>
            <a:spLocks noGrp="1"/>
          </p:cNvSpPr>
          <p:nvPr>
            <p:ph type="dt" sz="half" idx="10"/>
          </p:nvPr>
        </p:nvSpPr>
        <p:spPr/>
        <p:txBody>
          <a:bodyPr/>
          <a:lstStyle/>
          <a:p>
            <a:fld id="{D91BB184-2EE0-3047-B1AE-8525477563CD}" type="datetimeFigureOut">
              <a:rPr lang="en-US" smtClean="0"/>
              <a:t>1/27/2023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2B4576-5AE0-4D6D-9241-772104E7EA52}" type="slidenum">
              <a:rPr lang="en-CA" smtClean="0"/>
              <a:t>‹#›</a:t>
            </a:fld>
            <a:endParaRPr lang="en-CA"/>
          </a:p>
        </p:txBody>
      </p:sp>
    </p:spTree>
    <p:extLst>
      <p:ext uri="{BB962C8B-B14F-4D97-AF65-F5344CB8AC3E}">
        <p14:creationId xmlns:p14="http://schemas.microsoft.com/office/powerpoint/2010/main" val="28448935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estion Slide">
    <p:spTree>
      <p:nvGrpSpPr>
        <p:cNvPr id="1" name=""/>
        <p:cNvGrpSpPr/>
        <p:nvPr/>
      </p:nvGrpSpPr>
      <p:grpSpPr>
        <a:xfrm>
          <a:off x="0" y="0"/>
          <a:ext cx="0" cy="0"/>
          <a:chOff x="0" y="0"/>
          <a:chExt cx="0" cy="0"/>
        </a:xfrm>
      </p:grpSpPr>
      <p:sp>
        <p:nvSpPr>
          <p:cNvPr id="6" name="TextBox 5"/>
          <p:cNvSpPr txBox="1"/>
          <p:nvPr/>
        </p:nvSpPr>
        <p:spPr>
          <a:xfrm rot="21260141">
            <a:off x="1077689" y="1690010"/>
            <a:ext cx="6849835" cy="584775"/>
          </a:xfrm>
          <a:prstGeom prst="rect">
            <a:avLst/>
          </a:prstGeom>
          <a:noFill/>
        </p:spPr>
        <p:txBody>
          <a:bodyPr wrap="square" rtlCol="0">
            <a:spAutoFit/>
          </a:bodyPr>
          <a:lstStyle/>
          <a:p>
            <a:pPr algn="ctr"/>
            <a:r>
              <a:rPr lang="en-CA" sz="3200" b="1" dirty="0">
                <a:effectLst>
                  <a:glow rad="850900">
                    <a:schemeClr val="bg1">
                      <a:alpha val="76000"/>
                    </a:schemeClr>
                  </a:glow>
                </a:effectLst>
              </a:rPr>
              <a:t>Questions?</a:t>
            </a:r>
          </a:p>
        </p:txBody>
      </p:sp>
      <p:sp>
        <p:nvSpPr>
          <p:cNvPr id="7" name="Date Placeholder 6"/>
          <p:cNvSpPr>
            <a:spLocks noGrp="1"/>
          </p:cNvSpPr>
          <p:nvPr>
            <p:ph type="dt" sz="half" idx="10"/>
          </p:nvPr>
        </p:nvSpPr>
        <p:spPr/>
        <p:txBody>
          <a:bodyPr/>
          <a:lstStyle/>
          <a:p>
            <a:fld id="{D91BB184-2EE0-3047-B1AE-8525477563CD}" type="datetimeFigureOut">
              <a:rPr lang="en-US" smtClean="0"/>
              <a:t>1/27/2023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2B4576-5AE0-4D6D-9241-772104E7EA52}" type="slidenum">
              <a:rPr lang="en-CA" smtClean="0"/>
              <a:t>‹#›</a:t>
            </a:fld>
            <a:endParaRPr lang="en-CA"/>
          </a:p>
        </p:txBody>
      </p:sp>
    </p:spTree>
    <p:extLst>
      <p:ext uri="{BB962C8B-B14F-4D97-AF65-F5344CB8AC3E}">
        <p14:creationId xmlns:p14="http://schemas.microsoft.com/office/powerpoint/2010/main" val="11803599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0" name="Subtitle 4"/>
          <p:cNvSpPr>
            <a:spLocks noGrp="1"/>
          </p:cNvSpPr>
          <p:nvPr>
            <p:ph type="subTitle" idx="1"/>
          </p:nvPr>
        </p:nvSpPr>
        <p:spPr>
          <a:xfrm>
            <a:off x="1116011" y="4077072"/>
            <a:ext cx="7272337" cy="1728416"/>
          </a:xfrm>
          <a:prstGeom prst="rect">
            <a:avLst/>
          </a:prstGeom>
        </p:spPr>
        <p:txBody>
          <a:bodyPr>
            <a:normAutofit/>
          </a:bodyPr>
          <a:lstStyle>
            <a:lvl1pPr marL="0" indent="0" algn="ctr">
              <a:buNone/>
              <a:defRPr sz="1800">
                <a:solidFill>
                  <a:srgbClr val="2A2B29"/>
                </a:solidFill>
              </a:defRPr>
            </a:lvl1pPr>
          </a:lstStyle>
          <a:p>
            <a:r>
              <a:rPr lang="en-US"/>
              <a:t>Click to edit Master subtitle style</a:t>
            </a:r>
            <a:endParaRPr lang="en-CA" dirty="0"/>
          </a:p>
        </p:txBody>
      </p:sp>
      <p:sp>
        <p:nvSpPr>
          <p:cNvPr id="4" name="Date Placeholder 3"/>
          <p:cNvSpPr>
            <a:spLocks noGrp="1"/>
          </p:cNvSpPr>
          <p:nvPr>
            <p:ph type="dt" sz="half" idx="10"/>
          </p:nvPr>
        </p:nvSpPr>
        <p:spPr/>
        <p:txBody>
          <a:bodyPr/>
          <a:lstStyle>
            <a:lvl1pPr>
              <a:defRPr/>
            </a:lvl1pPr>
          </a:lstStyle>
          <a:p>
            <a:pPr>
              <a:defRPr/>
            </a:pPr>
            <a:fld id="{FEED1385-50EA-2E42-9DB8-424A7AA6E5B1}" type="datetime1">
              <a:rPr lang="en-CA" altLang="en-US"/>
              <a:pPr>
                <a:defRPr/>
              </a:pPr>
              <a:t>2023-01-27</a:t>
            </a:fld>
            <a:endParaRPr lang="en-CA" altLang="en-US" dirty="0"/>
          </a:p>
        </p:txBody>
      </p:sp>
      <p:sp>
        <p:nvSpPr>
          <p:cNvPr id="5" name="Footer Placeholder 4"/>
          <p:cNvSpPr>
            <a:spLocks noGrp="1"/>
          </p:cNvSpPr>
          <p:nvPr>
            <p:ph type="ftr" sz="quarter" idx="11"/>
          </p:nvPr>
        </p:nvSpPr>
        <p:spPr/>
        <p:txBody>
          <a:bodyPr/>
          <a:lstStyle>
            <a:lvl1pPr>
              <a:defRPr/>
            </a:lvl1pPr>
          </a:lstStyle>
          <a:p>
            <a:pPr>
              <a:defRPr/>
            </a:pPr>
            <a:endParaRPr lang="en-CA"/>
          </a:p>
        </p:txBody>
      </p:sp>
      <p:sp>
        <p:nvSpPr>
          <p:cNvPr id="6" name="Title Placeholder 1"/>
          <p:cNvSpPr>
            <a:spLocks noGrp="1"/>
          </p:cNvSpPr>
          <p:nvPr>
            <p:ph type="title"/>
          </p:nvPr>
        </p:nvSpPr>
        <p:spPr>
          <a:xfrm>
            <a:off x="1115616" y="1556792"/>
            <a:ext cx="7272808" cy="2376264"/>
          </a:xfrm>
          <a:prstGeom prst="rect">
            <a:avLst/>
          </a:prstGeom>
        </p:spPr>
        <p:txBody>
          <a:bodyPr vert="horz" lIns="91440" tIns="45720" rIns="91440" bIns="45720" rtlCol="0" anchor="b" anchorCtr="0">
            <a:normAutofit/>
          </a:bodyPr>
          <a:lstStyle>
            <a:lvl1pPr algn="ctr">
              <a:defRPr/>
            </a:lvl1pPr>
          </a:lstStyle>
          <a:p>
            <a:r>
              <a:rPr lang="en-US"/>
              <a:t>Click to edit Master title style</a:t>
            </a:r>
            <a:endParaRPr lang="en-US" dirty="0"/>
          </a:p>
        </p:txBody>
      </p:sp>
      <p:sp>
        <p:nvSpPr>
          <p:cNvPr id="2" name="Slide Number Placeholder 1"/>
          <p:cNvSpPr>
            <a:spLocks noGrp="1"/>
          </p:cNvSpPr>
          <p:nvPr>
            <p:ph type="sldNum" sz="quarter" idx="12"/>
          </p:nvPr>
        </p:nvSpPr>
        <p:spPr/>
        <p:txBody>
          <a:bodyPr/>
          <a:lstStyle/>
          <a:p>
            <a:fld id="{5B73102B-9372-44C3-B76C-FB8E5F303C40}" type="slidenum">
              <a:rPr lang="en-CA" smtClean="0"/>
              <a:t>‹#›</a:t>
            </a:fld>
            <a:endParaRPr lang="en-CA"/>
          </a:p>
        </p:txBody>
      </p:sp>
    </p:spTree>
    <p:extLst>
      <p:ext uri="{BB962C8B-B14F-4D97-AF65-F5344CB8AC3E}">
        <p14:creationId xmlns:p14="http://schemas.microsoft.com/office/powerpoint/2010/main" val="11735140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bwMode="auto">
          <a:xfrm>
            <a:off x="1116013" y="1557337"/>
            <a:ext cx="7272338"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defRPr sz="3600"/>
            </a:lvl1pPr>
          </a:lstStyle>
          <a:p>
            <a:pPr lvl="0"/>
            <a:r>
              <a:rPr lang="en-US" altLang="en-US"/>
              <a:t>Click to edit Master title style</a:t>
            </a:r>
            <a:endParaRPr lang="en-CA" altLang="en-US" dirty="0"/>
          </a:p>
        </p:txBody>
      </p:sp>
      <p:sp>
        <p:nvSpPr>
          <p:cNvPr id="9" name="Content Placeholder 2"/>
          <p:cNvSpPr>
            <a:spLocks noGrp="1"/>
          </p:cNvSpPr>
          <p:nvPr>
            <p:ph idx="4294967295"/>
          </p:nvPr>
        </p:nvSpPr>
        <p:spPr>
          <a:xfrm>
            <a:off x="1116012" y="2492374"/>
            <a:ext cx="7272337" cy="3312890"/>
          </a:xfrm>
          <a:prstGeom prst="rect">
            <a:avLst/>
          </a:prstGeom>
        </p:spPr>
        <p:txBody>
          <a:bodyPr/>
          <a:lstStyle>
            <a:lvl1pPr>
              <a:defRPr sz="2800"/>
            </a:lvl1pPr>
          </a:lstStyle>
          <a:p>
            <a:pPr lvl="0"/>
            <a:r>
              <a:rPr lang="en-US" alt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B1565C9-BFC1-7E42-9A96-5AE298B60FFC}" type="datetime1">
              <a:rPr lang="en-CA" altLang="en-US"/>
              <a:pPr>
                <a:defRPr/>
              </a:pPr>
              <a:t>2023-01-27</a:t>
            </a:fld>
            <a:endParaRPr lang="en-CA" altLang="en-US" dirty="0"/>
          </a:p>
        </p:txBody>
      </p:sp>
      <p:sp>
        <p:nvSpPr>
          <p:cNvPr id="5" name="Footer Placeholder 4"/>
          <p:cNvSpPr>
            <a:spLocks noGrp="1"/>
          </p:cNvSpPr>
          <p:nvPr>
            <p:ph type="ftr" sz="quarter" idx="11"/>
          </p:nvPr>
        </p:nvSpPr>
        <p:spPr/>
        <p:txBody>
          <a:bodyPr/>
          <a:lstStyle>
            <a:lvl1pPr>
              <a:defRPr/>
            </a:lvl1pPr>
          </a:lstStyle>
          <a:p>
            <a:pPr>
              <a:defRPr/>
            </a:pPr>
            <a:endParaRPr lang="en-CA"/>
          </a:p>
        </p:txBody>
      </p:sp>
      <p:sp>
        <p:nvSpPr>
          <p:cNvPr id="2" name="Slide Number Placeholder 1"/>
          <p:cNvSpPr>
            <a:spLocks noGrp="1"/>
          </p:cNvSpPr>
          <p:nvPr>
            <p:ph type="sldNum" sz="quarter" idx="12"/>
          </p:nvPr>
        </p:nvSpPr>
        <p:spPr/>
        <p:txBody>
          <a:bodyPr/>
          <a:lstStyle/>
          <a:p>
            <a:fld id="{5B73102B-9372-44C3-B76C-FB8E5F303C40}" type="slidenum">
              <a:rPr lang="en-CA" smtClean="0"/>
              <a:t>‹#›</a:t>
            </a:fld>
            <a:endParaRPr lang="en-CA"/>
          </a:p>
        </p:txBody>
      </p:sp>
    </p:spTree>
    <p:extLst>
      <p:ext uri="{BB962C8B-B14F-4D97-AF65-F5344CB8AC3E}">
        <p14:creationId xmlns:p14="http://schemas.microsoft.com/office/powerpoint/2010/main" val="37536432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16013" y="1557338"/>
            <a:ext cx="7272338" cy="935037"/>
          </a:xfrm>
          <a:prstGeom prst="rect">
            <a:avLst/>
          </a:prstGeom>
        </p:spPr>
        <p:txBody>
          <a:bodyPr>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2E6F13C8-C203-E341-9D4C-88E44F92B8DC}" type="datetimeFigureOut">
              <a:rPr lang="en-US" smtClean="0"/>
              <a:t>1/27/2023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73102B-9372-44C3-B76C-FB8E5F303C40}" type="slidenum">
              <a:rPr lang="en-CA" smtClean="0"/>
              <a:t>‹#›</a:t>
            </a:fld>
            <a:endParaRPr lang="en-CA"/>
          </a:p>
        </p:txBody>
      </p:sp>
    </p:spTree>
    <p:extLst>
      <p:ext uri="{BB962C8B-B14F-4D97-AF65-F5344CB8AC3E}">
        <p14:creationId xmlns:p14="http://schemas.microsoft.com/office/powerpoint/2010/main" val="41320956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F13C8-C203-E341-9D4C-88E44F92B8DC}" type="datetimeFigureOut">
              <a:rPr lang="en-US" smtClean="0"/>
              <a:t>1/27/2023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73102B-9372-44C3-B76C-FB8E5F303C40}" type="slidenum">
              <a:rPr lang="en-CA" smtClean="0"/>
              <a:t>‹#›</a:t>
            </a:fld>
            <a:endParaRPr lang="en-CA"/>
          </a:p>
        </p:txBody>
      </p:sp>
    </p:spTree>
    <p:extLst>
      <p:ext uri="{BB962C8B-B14F-4D97-AF65-F5344CB8AC3E}">
        <p14:creationId xmlns:p14="http://schemas.microsoft.com/office/powerpoint/2010/main" val="30206623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1224643"/>
            <a:ext cx="7886700" cy="1070203"/>
          </a:xfrm>
        </p:spPr>
        <p:txBody>
          <a:bodyPr/>
          <a:lstStyle/>
          <a:p>
            <a:r>
              <a:rPr lang="en-US"/>
              <a:t>Click to edit Master title style</a:t>
            </a:r>
            <a:endParaRPr lang="en-CA"/>
          </a:p>
        </p:txBody>
      </p:sp>
      <p:sp>
        <p:nvSpPr>
          <p:cNvPr id="3" name="Text Placeholder 2"/>
          <p:cNvSpPr>
            <a:spLocks noGrp="1"/>
          </p:cNvSpPr>
          <p:nvPr>
            <p:ph type="body" idx="1"/>
          </p:nvPr>
        </p:nvSpPr>
        <p:spPr>
          <a:xfrm>
            <a:off x="629842" y="2294163"/>
            <a:ext cx="3868340" cy="57013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873829"/>
            <a:ext cx="3868340" cy="3315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2294163"/>
            <a:ext cx="3887391" cy="57013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873829"/>
            <a:ext cx="3887391" cy="3315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4133927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91BB184-2EE0-3047-B1AE-8525477563CD}" type="datetimeFigureOut">
              <a:rPr lang="en-US" smtClean="0"/>
              <a:t>1/27/2023</a:t>
            </a:fld>
            <a:endParaRPr lang="en-US"/>
          </a:p>
        </p:txBody>
      </p:sp>
      <p:sp>
        <p:nvSpPr>
          <p:cNvPr id="4" name="Footer Placeholder 3"/>
          <p:cNvSpPr>
            <a:spLocks noGrp="1"/>
          </p:cNvSpPr>
          <p:nvPr>
            <p:ph type="ftr" sz="quarter" idx="11"/>
          </p:nvPr>
        </p:nvSpPr>
        <p:spPr/>
        <p:txBody>
          <a:bodyPr/>
          <a:lstStyle/>
          <a:p>
            <a:endParaRPr lang="en-US"/>
          </a:p>
        </p:txBody>
      </p:sp>
      <p:sp>
        <p:nvSpPr>
          <p:cNvPr id="6" name="TextBox 5"/>
          <p:cNvSpPr txBox="1"/>
          <p:nvPr/>
        </p:nvSpPr>
        <p:spPr>
          <a:xfrm rot="21260141">
            <a:off x="1077689" y="1690010"/>
            <a:ext cx="6849835" cy="584775"/>
          </a:xfrm>
          <a:prstGeom prst="rect">
            <a:avLst/>
          </a:prstGeom>
          <a:noFill/>
        </p:spPr>
        <p:txBody>
          <a:bodyPr wrap="square" rtlCol="0">
            <a:spAutoFit/>
          </a:bodyPr>
          <a:lstStyle/>
          <a:p>
            <a:pPr algn="ctr"/>
            <a:r>
              <a:rPr lang="en-CA" sz="3200" b="1" dirty="0">
                <a:effectLst>
                  <a:glow rad="850900">
                    <a:schemeClr val="bg1">
                      <a:alpha val="76000"/>
                    </a:schemeClr>
                  </a:glow>
                </a:effectLst>
              </a:rPr>
              <a:t>Questions?</a:t>
            </a:r>
          </a:p>
        </p:txBody>
      </p:sp>
      <p:sp>
        <p:nvSpPr>
          <p:cNvPr id="2" name="Slide Number Placeholder 1"/>
          <p:cNvSpPr>
            <a:spLocks noGrp="1"/>
          </p:cNvSpPr>
          <p:nvPr>
            <p:ph type="sldNum" sz="quarter" idx="12"/>
          </p:nvPr>
        </p:nvSpPr>
        <p:spPr/>
        <p:txBody>
          <a:bodyPr/>
          <a:lstStyle/>
          <a:p>
            <a:fld id="{5B73102B-9372-44C3-B76C-FB8E5F303C40}" type="slidenum">
              <a:rPr lang="en-CA" smtClean="0"/>
              <a:t>‹#›</a:t>
            </a:fld>
            <a:endParaRPr lang="en-CA"/>
          </a:p>
        </p:txBody>
      </p:sp>
    </p:spTree>
    <p:extLst>
      <p:ext uri="{BB962C8B-B14F-4D97-AF65-F5344CB8AC3E}">
        <p14:creationId xmlns:p14="http://schemas.microsoft.com/office/powerpoint/2010/main" val="6085491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47050" cy="1143000"/>
          </a:xfrm>
        </p:spPr>
        <p:txBody>
          <a:bodyPr/>
          <a:lstStyle/>
          <a:p>
            <a:r>
              <a:rPr lang="en-US"/>
              <a:t>Click to edit Master title style</a:t>
            </a:r>
            <a:endParaRPr lang="en-CA"/>
          </a:p>
        </p:txBody>
      </p:sp>
      <p:sp>
        <p:nvSpPr>
          <p:cNvPr id="3" name="Text Placeholder 2"/>
          <p:cNvSpPr>
            <a:spLocks noGrp="1"/>
          </p:cNvSpPr>
          <p:nvPr>
            <p:ph type="body" sz="half" idx="1"/>
          </p:nvPr>
        </p:nvSpPr>
        <p:spPr>
          <a:xfrm>
            <a:off x="457200" y="1600200"/>
            <a:ext cx="8147050" cy="1954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57200" y="3706813"/>
            <a:ext cx="8147050" cy="1954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5866581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3850" y="935038"/>
            <a:ext cx="8496300" cy="2574925"/>
          </a:xfrm>
        </p:spPr>
        <p:txBody>
          <a:bodyPr anchor="b">
            <a:normAutofit/>
          </a:bodyPr>
          <a:lstStyle>
            <a:lvl1pPr algn="ctr">
              <a:defRPr sz="3600"/>
            </a:lvl1pPr>
          </a:lstStyle>
          <a:p>
            <a:r>
              <a:rPr lang="en-US"/>
              <a:t>Click to edit Master title style</a:t>
            </a:r>
          </a:p>
        </p:txBody>
      </p:sp>
      <p:sp>
        <p:nvSpPr>
          <p:cNvPr id="3" name="Subtitle 2"/>
          <p:cNvSpPr>
            <a:spLocks noGrp="1"/>
          </p:cNvSpPr>
          <p:nvPr>
            <p:ph type="subTitle" idx="1"/>
          </p:nvPr>
        </p:nvSpPr>
        <p:spPr>
          <a:xfrm>
            <a:off x="323850" y="3602037"/>
            <a:ext cx="8496300" cy="275113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Slide Number Placeholder 3"/>
          <p:cNvSpPr>
            <a:spLocks noGrp="1"/>
          </p:cNvSpPr>
          <p:nvPr>
            <p:ph type="sldNum" sz="quarter" idx="4"/>
          </p:nvPr>
        </p:nvSpPr>
        <p:spPr bwMode="auto">
          <a:xfrm>
            <a:off x="8305800" y="6592267"/>
            <a:ext cx="514350" cy="2516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000">
                <a:solidFill>
                  <a:srgbClr val="6F90B8"/>
                </a:solidFill>
              </a:defRPr>
            </a:lvl1pPr>
          </a:lstStyle>
          <a:p>
            <a:fld id="{AE7D740E-1E6B-4E4A-8A8A-725E17C809DF}" type="slidenum">
              <a:rPr lang="en-CA" altLang="en-US"/>
              <a:pPr/>
              <a:t>‹#›</a:t>
            </a:fld>
            <a:endParaRPr lang="en-CA" altLang="en-US" dirty="0"/>
          </a:p>
        </p:txBody>
      </p:sp>
      <p:sp>
        <p:nvSpPr>
          <p:cNvPr id="8" name="Date Placeholder 3"/>
          <p:cNvSpPr>
            <a:spLocks noGrp="1"/>
          </p:cNvSpPr>
          <p:nvPr>
            <p:ph type="dt" sz="half" idx="2"/>
          </p:nvPr>
        </p:nvSpPr>
        <p:spPr>
          <a:xfrm>
            <a:off x="323528" y="6592267"/>
            <a:ext cx="2057400" cy="265733"/>
          </a:xfrm>
          <a:prstGeom prst="rect">
            <a:avLst/>
          </a:prstGeom>
        </p:spPr>
        <p:txBody>
          <a:bodyPr/>
          <a:lstStyle>
            <a:lvl1pPr>
              <a:defRPr sz="1200"/>
            </a:lvl1pPr>
          </a:lstStyle>
          <a:p>
            <a:fld id="{A7B967A8-1B04-EF4D-B51D-6F40A36855D1}" type="datetimeFigureOut">
              <a:rPr lang="en-US" smtClean="0"/>
              <a:pPr/>
              <a:t>1/27/2023</a:t>
            </a:fld>
            <a:endParaRPr lang="en-US"/>
          </a:p>
        </p:txBody>
      </p:sp>
      <p:sp>
        <p:nvSpPr>
          <p:cNvPr id="9" name="Footer Placeholder 4"/>
          <p:cNvSpPr>
            <a:spLocks noGrp="1"/>
          </p:cNvSpPr>
          <p:nvPr>
            <p:ph type="ftr" sz="quarter" idx="3"/>
          </p:nvPr>
        </p:nvSpPr>
        <p:spPr>
          <a:xfrm>
            <a:off x="3028950" y="6592267"/>
            <a:ext cx="3086100" cy="265733"/>
          </a:xfrm>
          <a:prstGeom prst="rect">
            <a:avLst/>
          </a:prstGeom>
        </p:spPr>
        <p:txBody>
          <a:bodyPr/>
          <a:lstStyle>
            <a:lvl1pPr algn="ctr">
              <a:defRPr sz="1200"/>
            </a:lvl1pPr>
          </a:lstStyle>
          <a:p>
            <a:endParaRPr lang="en-US" dirty="0"/>
          </a:p>
        </p:txBody>
      </p:sp>
    </p:spTree>
    <p:extLst>
      <p:ext uri="{BB962C8B-B14F-4D97-AF65-F5344CB8AC3E}">
        <p14:creationId xmlns:p14="http://schemas.microsoft.com/office/powerpoint/2010/main" val="31907694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4" name="Content Placeholder 2"/>
          <p:cNvSpPr>
            <a:spLocks noGrp="1"/>
          </p:cNvSpPr>
          <p:nvPr>
            <p:ph idx="4294967295"/>
          </p:nvPr>
        </p:nvSpPr>
        <p:spPr>
          <a:xfrm>
            <a:off x="323850" y="2205038"/>
            <a:ext cx="8496300" cy="4151312"/>
          </a:xfrm>
          <a:prstGeom prst="rect">
            <a:avLst/>
          </a:prstGeom>
        </p:spPr>
        <p:txBody>
          <a:bodyPr/>
          <a:lstStyle>
            <a:lvl1pPr>
              <a:defRPr sz="2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Placeholder 1"/>
          <p:cNvSpPr>
            <a:spLocks noGrp="1"/>
          </p:cNvSpPr>
          <p:nvPr>
            <p:ph type="title"/>
          </p:nvPr>
        </p:nvSpPr>
        <p:spPr>
          <a:xfrm>
            <a:off x="323528" y="925196"/>
            <a:ext cx="8496622" cy="120959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6" name="Slide Number Placeholder 3"/>
          <p:cNvSpPr>
            <a:spLocks noGrp="1"/>
          </p:cNvSpPr>
          <p:nvPr>
            <p:ph type="sldNum" sz="quarter" idx="4"/>
          </p:nvPr>
        </p:nvSpPr>
        <p:spPr bwMode="auto">
          <a:xfrm>
            <a:off x="8305800" y="6592267"/>
            <a:ext cx="514350" cy="2516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000">
                <a:solidFill>
                  <a:srgbClr val="6F90B8"/>
                </a:solidFill>
              </a:defRPr>
            </a:lvl1pPr>
          </a:lstStyle>
          <a:p>
            <a:fld id="{AE7D740E-1E6B-4E4A-8A8A-725E17C809DF}" type="slidenum">
              <a:rPr lang="en-CA" altLang="en-US"/>
              <a:pPr/>
              <a:t>‹#›</a:t>
            </a:fld>
            <a:endParaRPr lang="en-CA" altLang="en-US" dirty="0"/>
          </a:p>
        </p:txBody>
      </p:sp>
      <p:sp>
        <p:nvSpPr>
          <p:cNvPr id="7" name="Date Placeholder 3"/>
          <p:cNvSpPr>
            <a:spLocks noGrp="1"/>
          </p:cNvSpPr>
          <p:nvPr>
            <p:ph type="dt" sz="half" idx="2"/>
          </p:nvPr>
        </p:nvSpPr>
        <p:spPr>
          <a:xfrm>
            <a:off x="323528" y="6592267"/>
            <a:ext cx="2057400" cy="265733"/>
          </a:xfrm>
          <a:prstGeom prst="rect">
            <a:avLst/>
          </a:prstGeom>
        </p:spPr>
        <p:txBody>
          <a:bodyPr/>
          <a:lstStyle>
            <a:lvl1pPr>
              <a:defRPr sz="1200"/>
            </a:lvl1pPr>
          </a:lstStyle>
          <a:p>
            <a:fld id="{A7B967A8-1B04-EF4D-B51D-6F40A36855D1}" type="datetimeFigureOut">
              <a:rPr lang="en-US" smtClean="0"/>
              <a:pPr/>
              <a:t>1/27/2023</a:t>
            </a:fld>
            <a:endParaRPr lang="en-US"/>
          </a:p>
        </p:txBody>
      </p:sp>
      <p:sp>
        <p:nvSpPr>
          <p:cNvPr id="8" name="Footer Placeholder 4"/>
          <p:cNvSpPr>
            <a:spLocks noGrp="1"/>
          </p:cNvSpPr>
          <p:nvPr>
            <p:ph type="ftr" sz="quarter" idx="3"/>
          </p:nvPr>
        </p:nvSpPr>
        <p:spPr>
          <a:xfrm>
            <a:off x="3028950" y="6592267"/>
            <a:ext cx="3086100" cy="265733"/>
          </a:xfrm>
          <a:prstGeom prst="rect">
            <a:avLst/>
          </a:prstGeom>
        </p:spPr>
        <p:txBody>
          <a:bodyPr/>
          <a:lstStyle>
            <a:lvl1pPr algn="ctr">
              <a:defRPr sz="1200"/>
            </a:lvl1pPr>
          </a:lstStyle>
          <a:p>
            <a:endParaRPr lang="en-US" dirty="0"/>
          </a:p>
        </p:txBody>
      </p:sp>
    </p:spTree>
    <p:extLst>
      <p:ext uri="{BB962C8B-B14F-4D97-AF65-F5344CB8AC3E}">
        <p14:creationId xmlns:p14="http://schemas.microsoft.com/office/powerpoint/2010/main" val="27615178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3"/>
          <p:cNvSpPr>
            <a:spLocks noGrp="1"/>
          </p:cNvSpPr>
          <p:nvPr>
            <p:ph type="sldNum" sz="quarter" idx="4"/>
          </p:nvPr>
        </p:nvSpPr>
        <p:spPr bwMode="auto">
          <a:xfrm>
            <a:off x="8305800" y="6592267"/>
            <a:ext cx="514350" cy="2516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000">
                <a:solidFill>
                  <a:srgbClr val="6F90B8"/>
                </a:solidFill>
              </a:defRPr>
            </a:lvl1pPr>
          </a:lstStyle>
          <a:p>
            <a:fld id="{AE7D740E-1E6B-4E4A-8A8A-725E17C809DF}" type="slidenum">
              <a:rPr lang="en-CA" altLang="en-US"/>
              <a:pPr/>
              <a:t>‹#›</a:t>
            </a:fld>
            <a:endParaRPr lang="en-CA" altLang="en-US" dirty="0"/>
          </a:p>
        </p:txBody>
      </p:sp>
      <p:sp>
        <p:nvSpPr>
          <p:cNvPr id="7" name="Date Placeholder 3"/>
          <p:cNvSpPr>
            <a:spLocks noGrp="1"/>
          </p:cNvSpPr>
          <p:nvPr>
            <p:ph type="dt" sz="half" idx="2"/>
          </p:nvPr>
        </p:nvSpPr>
        <p:spPr>
          <a:xfrm>
            <a:off x="323528" y="6592267"/>
            <a:ext cx="2057400" cy="265733"/>
          </a:xfrm>
          <a:prstGeom prst="rect">
            <a:avLst/>
          </a:prstGeom>
        </p:spPr>
        <p:txBody>
          <a:bodyPr/>
          <a:lstStyle>
            <a:lvl1pPr>
              <a:defRPr sz="1200"/>
            </a:lvl1pPr>
          </a:lstStyle>
          <a:p>
            <a:fld id="{A7B967A8-1B04-EF4D-B51D-6F40A36855D1}" type="datetimeFigureOut">
              <a:rPr lang="en-US" smtClean="0"/>
              <a:pPr/>
              <a:t>1/27/2023</a:t>
            </a:fld>
            <a:endParaRPr lang="en-US"/>
          </a:p>
        </p:txBody>
      </p:sp>
      <p:sp>
        <p:nvSpPr>
          <p:cNvPr id="8" name="Footer Placeholder 4"/>
          <p:cNvSpPr>
            <a:spLocks noGrp="1"/>
          </p:cNvSpPr>
          <p:nvPr>
            <p:ph type="ftr" sz="quarter" idx="3"/>
          </p:nvPr>
        </p:nvSpPr>
        <p:spPr>
          <a:xfrm>
            <a:off x="3028950" y="6592267"/>
            <a:ext cx="3086100" cy="265733"/>
          </a:xfrm>
          <a:prstGeom prst="rect">
            <a:avLst/>
          </a:prstGeom>
        </p:spPr>
        <p:txBody>
          <a:bodyPr/>
          <a:lstStyle>
            <a:lvl1pPr algn="ctr">
              <a:defRPr sz="1200"/>
            </a:lvl1pPr>
          </a:lstStyle>
          <a:p>
            <a:endParaRPr lang="en-US" dirty="0"/>
          </a:p>
        </p:txBody>
      </p:sp>
    </p:spTree>
    <p:extLst>
      <p:ext uri="{BB962C8B-B14F-4D97-AF65-F5344CB8AC3E}">
        <p14:creationId xmlns:p14="http://schemas.microsoft.com/office/powerpoint/2010/main" val="19842031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bwMode="auto">
          <a:xfrm>
            <a:off x="8305800" y="6592267"/>
            <a:ext cx="514350" cy="2516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000">
                <a:solidFill>
                  <a:srgbClr val="6F90B8"/>
                </a:solidFill>
              </a:defRPr>
            </a:lvl1pPr>
          </a:lstStyle>
          <a:p>
            <a:fld id="{AE7D740E-1E6B-4E4A-8A8A-725E17C809DF}" type="slidenum">
              <a:rPr lang="en-CA" altLang="en-US"/>
              <a:pPr/>
              <a:t>‹#›</a:t>
            </a:fld>
            <a:endParaRPr lang="en-CA" altLang="en-US" dirty="0"/>
          </a:p>
        </p:txBody>
      </p:sp>
      <p:sp>
        <p:nvSpPr>
          <p:cNvPr id="6" name="Date Placeholder 3"/>
          <p:cNvSpPr>
            <a:spLocks noGrp="1"/>
          </p:cNvSpPr>
          <p:nvPr>
            <p:ph type="dt" sz="half" idx="2"/>
          </p:nvPr>
        </p:nvSpPr>
        <p:spPr>
          <a:xfrm>
            <a:off x="323528" y="6592267"/>
            <a:ext cx="2057400" cy="265733"/>
          </a:xfrm>
          <a:prstGeom prst="rect">
            <a:avLst/>
          </a:prstGeom>
        </p:spPr>
        <p:txBody>
          <a:bodyPr/>
          <a:lstStyle>
            <a:lvl1pPr>
              <a:defRPr sz="1200"/>
            </a:lvl1pPr>
          </a:lstStyle>
          <a:p>
            <a:fld id="{A7B967A8-1B04-EF4D-B51D-6F40A36855D1}" type="datetimeFigureOut">
              <a:rPr lang="en-US" smtClean="0"/>
              <a:pPr/>
              <a:t>1/27/2023</a:t>
            </a:fld>
            <a:endParaRPr lang="en-US"/>
          </a:p>
        </p:txBody>
      </p:sp>
      <p:sp>
        <p:nvSpPr>
          <p:cNvPr id="7" name="Footer Placeholder 4"/>
          <p:cNvSpPr>
            <a:spLocks noGrp="1"/>
          </p:cNvSpPr>
          <p:nvPr>
            <p:ph type="ftr" sz="quarter" idx="3"/>
          </p:nvPr>
        </p:nvSpPr>
        <p:spPr>
          <a:xfrm>
            <a:off x="3028950" y="6592267"/>
            <a:ext cx="3086100" cy="265733"/>
          </a:xfrm>
          <a:prstGeom prst="rect">
            <a:avLst/>
          </a:prstGeom>
        </p:spPr>
        <p:txBody>
          <a:bodyPr/>
          <a:lstStyle>
            <a:lvl1pPr algn="ctr">
              <a:defRPr sz="1200"/>
            </a:lvl1pPr>
          </a:lstStyle>
          <a:p>
            <a:endParaRPr lang="en-US" dirty="0"/>
          </a:p>
        </p:txBody>
      </p:sp>
    </p:spTree>
    <p:extLst>
      <p:ext uri="{BB962C8B-B14F-4D97-AF65-F5344CB8AC3E}">
        <p14:creationId xmlns:p14="http://schemas.microsoft.com/office/powerpoint/2010/main" val="4639088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23528" y="925195"/>
            <a:ext cx="8496622" cy="1209594"/>
          </a:xfrm>
        </p:spPr>
        <p:txBody>
          <a:bodyPr/>
          <a:lstStyle/>
          <a:p>
            <a:r>
              <a:rPr lang="en-US"/>
              <a:t>Click to edit Master title style</a:t>
            </a:r>
          </a:p>
        </p:txBody>
      </p:sp>
      <p:sp>
        <p:nvSpPr>
          <p:cNvPr id="3" name="Content Placeholder 2"/>
          <p:cNvSpPr>
            <a:spLocks noGrp="1"/>
          </p:cNvSpPr>
          <p:nvPr>
            <p:ph sz="half" idx="1"/>
          </p:nvPr>
        </p:nvSpPr>
        <p:spPr>
          <a:xfrm>
            <a:off x="323527" y="2205038"/>
            <a:ext cx="4329065" cy="4151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2205037"/>
            <a:ext cx="4191000" cy="4151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3"/>
          <p:cNvSpPr>
            <a:spLocks noGrp="1"/>
          </p:cNvSpPr>
          <p:nvPr>
            <p:ph type="sldNum" sz="quarter" idx="4"/>
          </p:nvPr>
        </p:nvSpPr>
        <p:spPr bwMode="auto">
          <a:xfrm>
            <a:off x="8305800" y="6592267"/>
            <a:ext cx="514350" cy="2516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000">
                <a:solidFill>
                  <a:srgbClr val="6F90B8"/>
                </a:solidFill>
              </a:defRPr>
            </a:lvl1pPr>
          </a:lstStyle>
          <a:p>
            <a:fld id="{AE7D740E-1E6B-4E4A-8A8A-725E17C809DF}" type="slidenum">
              <a:rPr lang="en-CA" altLang="en-US"/>
              <a:pPr/>
              <a:t>‹#›</a:t>
            </a:fld>
            <a:endParaRPr lang="en-CA" altLang="en-US" dirty="0"/>
          </a:p>
        </p:txBody>
      </p:sp>
      <p:sp>
        <p:nvSpPr>
          <p:cNvPr id="9" name="Date Placeholder 3"/>
          <p:cNvSpPr>
            <a:spLocks noGrp="1"/>
          </p:cNvSpPr>
          <p:nvPr>
            <p:ph type="dt" sz="half" idx="10"/>
          </p:nvPr>
        </p:nvSpPr>
        <p:spPr>
          <a:xfrm>
            <a:off x="323528" y="6592267"/>
            <a:ext cx="2057400" cy="265733"/>
          </a:xfrm>
          <a:prstGeom prst="rect">
            <a:avLst/>
          </a:prstGeom>
        </p:spPr>
        <p:txBody>
          <a:bodyPr/>
          <a:lstStyle>
            <a:lvl1pPr>
              <a:defRPr sz="1200"/>
            </a:lvl1pPr>
          </a:lstStyle>
          <a:p>
            <a:fld id="{A7B967A8-1B04-EF4D-B51D-6F40A36855D1}" type="datetimeFigureOut">
              <a:rPr lang="en-US" smtClean="0"/>
              <a:pPr/>
              <a:t>1/27/2023</a:t>
            </a:fld>
            <a:endParaRPr lang="en-US"/>
          </a:p>
        </p:txBody>
      </p:sp>
      <p:sp>
        <p:nvSpPr>
          <p:cNvPr id="10" name="Footer Placeholder 4"/>
          <p:cNvSpPr>
            <a:spLocks noGrp="1"/>
          </p:cNvSpPr>
          <p:nvPr>
            <p:ph type="ftr" sz="quarter" idx="3"/>
          </p:nvPr>
        </p:nvSpPr>
        <p:spPr>
          <a:xfrm>
            <a:off x="3028950" y="6592267"/>
            <a:ext cx="3086100" cy="265733"/>
          </a:xfrm>
          <a:prstGeom prst="rect">
            <a:avLst/>
          </a:prstGeom>
        </p:spPr>
        <p:txBody>
          <a:bodyPr/>
          <a:lstStyle>
            <a:lvl1pPr algn="ctr">
              <a:defRPr sz="1200"/>
            </a:lvl1pPr>
          </a:lstStyle>
          <a:p>
            <a:endParaRPr lang="en-US" dirty="0"/>
          </a:p>
        </p:txBody>
      </p:sp>
    </p:spTree>
    <p:extLst>
      <p:ext uri="{BB962C8B-B14F-4D97-AF65-F5344CB8AC3E}">
        <p14:creationId xmlns:p14="http://schemas.microsoft.com/office/powerpoint/2010/main" val="6194021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23850" y="931951"/>
            <a:ext cx="8496299" cy="1201649"/>
          </a:xfrm>
        </p:spPr>
        <p:txBody>
          <a:bodyPr/>
          <a:lstStyle/>
          <a:p>
            <a:r>
              <a:rPr lang="en-US"/>
              <a:t>Click to edit Master title style</a:t>
            </a:r>
            <a:endParaRPr lang="en-US" dirty="0"/>
          </a:p>
        </p:txBody>
      </p:sp>
      <p:sp>
        <p:nvSpPr>
          <p:cNvPr id="3" name="Text Placeholder 2"/>
          <p:cNvSpPr>
            <a:spLocks noGrp="1"/>
          </p:cNvSpPr>
          <p:nvPr>
            <p:ph type="body" idx="1"/>
          </p:nvPr>
        </p:nvSpPr>
        <p:spPr>
          <a:xfrm>
            <a:off x="323850" y="2205038"/>
            <a:ext cx="422805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23850" y="3028950"/>
            <a:ext cx="4228058" cy="332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
          <p:cNvSpPr>
            <a:spLocks noGrp="1"/>
          </p:cNvSpPr>
          <p:nvPr>
            <p:ph type="body" idx="13"/>
          </p:nvPr>
        </p:nvSpPr>
        <p:spPr>
          <a:xfrm>
            <a:off x="4592092" y="2205038"/>
            <a:ext cx="422805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Content Placeholder 3"/>
          <p:cNvSpPr>
            <a:spLocks noGrp="1"/>
          </p:cNvSpPr>
          <p:nvPr>
            <p:ph sz="half" idx="14"/>
          </p:nvPr>
        </p:nvSpPr>
        <p:spPr>
          <a:xfrm>
            <a:off x="4592092" y="3028950"/>
            <a:ext cx="4228058" cy="332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3"/>
          <p:cNvSpPr>
            <a:spLocks noGrp="1"/>
          </p:cNvSpPr>
          <p:nvPr>
            <p:ph type="sldNum" sz="quarter" idx="4"/>
          </p:nvPr>
        </p:nvSpPr>
        <p:spPr bwMode="auto">
          <a:xfrm>
            <a:off x="8305800" y="6592267"/>
            <a:ext cx="514350" cy="2516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000">
                <a:solidFill>
                  <a:srgbClr val="6F90B8"/>
                </a:solidFill>
              </a:defRPr>
            </a:lvl1pPr>
          </a:lstStyle>
          <a:p>
            <a:fld id="{AE7D740E-1E6B-4E4A-8A8A-725E17C809DF}" type="slidenum">
              <a:rPr lang="en-CA" altLang="en-US"/>
              <a:pPr/>
              <a:t>‹#›</a:t>
            </a:fld>
            <a:endParaRPr lang="en-CA" altLang="en-US" dirty="0"/>
          </a:p>
        </p:txBody>
      </p:sp>
      <p:sp>
        <p:nvSpPr>
          <p:cNvPr id="13" name="Date Placeholder 3"/>
          <p:cNvSpPr>
            <a:spLocks noGrp="1"/>
          </p:cNvSpPr>
          <p:nvPr>
            <p:ph type="dt" sz="half" idx="15"/>
          </p:nvPr>
        </p:nvSpPr>
        <p:spPr>
          <a:xfrm>
            <a:off x="323528" y="6592267"/>
            <a:ext cx="2057400" cy="265733"/>
          </a:xfrm>
          <a:prstGeom prst="rect">
            <a:avLst/>
          </a:prstGeom>
        </p:spPr>
        <p:txBody>
          <a:bodyPr/>
          <a:lstStyle>
            <a:lvl1pPr>
              <a:defRPr sz="1200"/>
            </a:lvl1pPr>
          </a:lstStyle>
          <a:p>
            <a:fld id="{A7B967A8-1B04-EF4D-B51D-6F40A36855D1}" type="datetimeFigureOut">
              <a:rPr lang="en-US" smtClean="0"/>
              <a:pPr/>
              <a:t>1/27/2023</a:t>
            </a:fld>
            <a:endParaRPr lang="en-US"/>
          </a:p>
        </p:txBody>
      </p:sp>
      <p:sp>
        <p:nvSpPr>
          <p:cNvPr id="14" name="Footer Placeholder 4"/>
          <p:cNvSpPr>
            <a:spLocks noGrp="1"/>
          </p:cNvSpPr>
          <p:nvPr>
            <p:ph type="ftr" sz="quarter" idx="3"/>
          </p:nvPr>
        </p:nvSpPr>
        <p:spPr>
          <a:xfrm>
            <a:off x="3028950" y="6592267"/>
            <a:ext cx="3086100" cy="265733"/>
          </a:xfrm>
          <a:prstGeom prst="rect">
            <a:avLst/>
          </a:prstGeom>
        </p:spPr>
        <p:txBody>
          <a:bodyPr/>
          <a:lstStyle>
            <a:lvl1pPr algn="ctr">
              <a:defRPr sz="1200"/>
            </a:lvl1pPr>
          </a:lstStyle>
          <a:p>
            <a:endParaRPr lang="en-US" dirty="0"/>
          </a:p>
        </p:txBody>
      </p:sp>
    </p:spTree>
    <p:extLst>
      <p:ext uri="{BB962C8B-B14F-4D97-AF65-F5344CB8AC3E}">
        <p14:creationId xmlns:p14="http://schemas.microsoft.com/office/powerpoint/2010/main" val="26836927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23850" y="935038"/>
            <a:ext cx="3255169"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635896" y="935038"/>
            <a:ext cx="5184253" cy="5418136"/>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23850" y="2552699"/>
            <a:ext cx="3255169" cy="3800475"/>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3"/>
          <p:cNvSpPr>
            <a:spLocks noGrp="1"/>
          </p:cNvSpPr>
          <p:nvPr>
            <p:ph type="sldNum" sz="quarter" idx="4"/>
          </p:nvPr>
        </p:nvSpPr>
        <p:spPr bwMode="auto">
          <a:xfrm>
            <a:off x="8305800" y="6592267"/>
            <a:ext cx="514350" cy="2516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000">
                <a:solidFill>
                  <a:srgbClr val="6F90B8"/>
                </a:solidFill>
              </a:defRPr>
            </a:lvl1pPr>
          </a:lstStyle>
          <a:p>
            <a:fld id="{AE7D740E-1E6B-4E4A-8A8A-725E17C809DF}" type="slidenum">
              <a:rPr lang="en-CA" altLang="en-US"/>
              <a:pPr/>
              <a:t>‹#›</a:t>
            </a:fld>
            <a:endParaRPr lang="en-CA" altLang="en-US" dirty="0"/>
          </a:p>
        </p:txBody>
      </p:sp>
      <p:sp>
        <p:nvSpPr>
          <p:cNvPr id="9" name="Date Placeholder 3"/>
          <p:cNvSpPr>
            <a:spLocks noGrp="1"/>
          </p:cNvSpPr>
          <p:nvPr>
            <p:ph type="dt" sz="half" idx="10"/>
          </p:nvPr>
        </p:nvSpPr>
        <p:spPr>
          <a:xfrm>
            <a:off x="323528" y="6592267"/>
            <a:ext cx="2057400" cy="265733"/>
          </a:xfrm>
          <a:prstGeom prst="rect">
            <a:avLst/>
          </a:prstGeom>
        </p:spPr>
        <p:txBody>
          <a:bodyPr/>
          <a:lstStyle>
            <a:lvl1pPr>
              <a:defRPr sz="1200"/>
            </a:lvl1pPr>
          </a:lstStyle>
          <a:p>
            <a:fld id="{A7B967A8-1B04-EF4D-B51D-6F40A36855D1}" type="datetimeFigureOut">
              <a:rPr lang="en-US" smtClean="0"/>
              <a:pPr/>
              <a:t>1/27/2023</a:t>
            </a:fld>
            <a:endParaRPr lang="en-US"/>
          </a:p>
        </p:txBody>
      </p:sp>
      <p:sp>
        <p:nvSpPr>
          <p:cNvPr id="10" name="Footer Placeholder 4"/>
          <p:cNvSpPr>
            <a:spLocks noGrp="1"/>
          </p:cNvSpPr>
          <p:nvPr>
            <p:ph type="ftr" sz="quarter" idx="3"/>
          </p:nvPr>
        </p:nvSpPr>
        <p:spPr>
          <a:xfrm>
            <a:off x="3028950" y="6592267"/>
            <a:ext cx="3086100" cy="265733"/>
          </a:xfrm>
          <a:prstGeom prst="rect">
            <a:avLst/>
          </a:prstGeom>
        </p:spPr>
        <p:txBody>
          <a:bodyPr/>
          <a:lstStyle>
            <a:lvl1pPr algn="ctr">
              <a:defRPr sz="1200"/>
            </a:lvl1pPr>
          </a:lstStyle>
          <a:p>
            <a:endParaRPr lang="en-US" dirty="0"/>
          </a:p>
        </p:txBody>
      </p:sp>
    </p:spTree>
    <p:extLst>
      <p:ext uri="{BB962C8B-B14F-4D97-AF65-F5344CB8AC3E}">
        <p14:creationId xmlns:p14="http://schemas.microsoft.com/office/powerpoint/2010/main" val="24880817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91BB184-2EE0-3047-B1AE-8525477563CD}" type="datetimeFigureOut">
              <a:rPr lang="en-US" smtClean="0"/>
              <a:t>1/27/2023</a:t>
            </a:fld>
            <a:endParaRPr lang="en-US"/>
          </a:p>
        </p:txBody>
      </p:sp>
      <p:sp>
        <p:nvSpPr>
          <p:cNvPr id="4" name="Footer Placeholder 3"/>
          <p:cNvSpPr>
            <a:spLocks noGrp="1"/>
          </p:cNvSpPr>
          <p:nvPr>
            <p:ph type="ftr" sz="quarter" idx="11"/>
          </p:nvPr>
        </p:nvSpPr>
        <p:spPr/>
        <p:txBody>
          <a:bodyPr/>
          <a:lstStyle/>
          <a:p>
            <a:endParaRPr lang="en-US"/>
          </a:p>
        </p:txBody>
      </p:sp>
      <p:sp>
        <p:nvSpPr>
          <p:cNvPr id="6" name="TextBox 5"/>
          <p:cNvSpPr txBox="1"/>
          <p:nvPr/>
        </p:nvSpPr>
        <p:spPr>
          <a:xfrm rot="21260141">
            <a:off x="1077689" y="1690010"/>
            <a:ext cx="6849835" cy="584775"/>
          </a:xfrm>
          <a:prstGeom prst="rect">
            <a:avLst/>
          </a:prstGeom>
          <a:noFill/>
        </p:spPr>
        <p:txBody>
          <a:bodyPr wrap="square" rtlCol="0">
            <a:spAutoFit/>
          </a:bodyPr>
          <a:lstStyle/>
          <a:p>
            <a:pPr algn="ctr"/>
            <a:r>
              <a:rPr lang="en-CA" sz="3200" b="1" dirty="0">
                <a:effectLst>
                  <a:glow rad="850900">
                    <a:schemeClr val="bg1">
                      <a:alpha val="76000"/>
                    </a:schemeClr>
                  </a:glow>
                </a:effectLst>
              </a:rPr>
              <a:t>Questions?</a:t>
            </a:r>
          </a:p>
        </p:txBody>
      </p:sp>
      <p:sp>
        <p:nvSpPr>
          <p:cNvPr id="2" name="Slide Number Placeholder 1"/>
          <p:cNvSpPr>
            <a:spLocks noGrp="1"/>
          </p:cNvSpPr>
          <p:nvPr>
            <p:ph type="sldNum" sz="quarter" idx="12"/>
          </p:nvPr>
        </p:nvSpPr>
        <p:spPr/>
        <p:txBody>
          <a:bodyPr/>
          <a:lstStyle/>
          <a:p>
            <a:fld id="{AE7D740E-1E6B-4E4A-8A8A-725E17C809DF}" type="slidenum">
              <a:rPr lang="en-CA" altLang="en-US" smtClean="0"/>
              <a:pPr/>
              <a:t>‹#›</a:t>
            </a:fld>
            <a:endParaRPr lang="en-CA" altLang="en-US" dirty="0"/>
          </a:p>
        </p:txBody>
      </p:sp>
    </p:spTree>
    <p:extLst>
      <p:ext uri="{BB962C8B-B14F-4D97-AF65-F5344CB8AC3E}">
        <p14:creationId xmlns:p14="http://schemas.microsoft.com/office/powerpoint/2010/main" val="221269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7.xml"/><Relationship Id="rId7"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image" Target="../media/image5.png"/><Relationship Id="rId4" Type="http://schemas.openxmlformats.org/officeDocument/2006/relationships/slideLayout" Target="../slideLayouts/slideLayout31.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457200" y="6165306"/>
            <a:ext cx="2133600" cy="365125"/>
          </a:xfrm>
          <a:prstGeom prst="rect">
            <a:avLst/>
          </a:prstGeom>
        </p:spPr>
        <p:txBody>
          <a:bodyPr/>
          <a:lstStyle>
            <a:lvl1pPr>
              <a:defRPr sz="1200">
                <a:latin typeface="Arial" pitchFamily="34" charset="0"/>
                <a:ea typeface="ＭＳ Ｐゴシック" pitchFamily="34" charset="-128"/>
              </a:defRPr>
            </a:lvl1pPr>
          </a:lstStyle>
          <a:p>
            <a:fld id="{8CC46C08-B00A-43C5-9213-375B6DD22077}" type="datetimeFigureOut">
              <a:rPr lang="en-CA" smtClean="0"/>
              <a:t>2023-01-27</a:t>
            </a:fld>
            <a:endParaRPr lang="en-CA"/>
          </a:p>
        </p:txBody>
      </p:sp>
      <p:sp>
        <p:nvSpPr>
          <p:cNvPr id="3" name="Footer Placeholder 4"/>
          <p:cNvSpPr>
            <a:spLocks noGrp="1"/>
          </p:cNvSpPr>
          <p:nvPr>
            <p:ph type="ftr" sz="quarter" idx="3"/>
          </p:nvPr>
        </p:nvSpPr>
        <p:spPr>
          <a:xfrm>
            <a:off x="3124200" y="6165306"/>
            <a:ext cx="2895600" cy="365125"/>
          </a:xfrm>
          <a:prstGeom prst="rect">
            <a:avLst/>
          </a:prstGeom>
        </p:spPr>
        <p:txBody>
          <a:bodyPr/>
          <a:lstStyle>
            <a:lvl1pPr>
              <a:defRPr sz="1200">
                <a:latin typeface="Arial" pitchFamily="34" charset="0"/>
                <a:ea typeface="ＭＳ Ｐゴシック" pitchFamily="34" charset="-128"/>
              </a:defRPr>
            </a:lvl1pPr>
          </a:lstStyle>
          <a:p>
            <a:endParaRPr lang="en-CA"/>
          </a:p>
        </p:txBody>
      </p:sp>
      <p:sp>
        <p:nvSpPr>
          <p:cNvPr id="4" name="Title Placeholder 1"/>
          <p:cNvSpPr>
            <a:spLocks noGrp="1"/>
          </p:cNvSpPr>
          <p:nvPr>
            <p:ph type="title"/>
          </p:nvPr>
        </p:nvSpPr>
        <p:spPr>
          <a:xfrm>
            <a:off x="1115616" y="1556794"/>
            <a:ext cx="7272808" cy="9355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5" name="Text Placeholder 2"/>
          <p:cNvSpPr>
            <a:spLocks noGrp="1"/>
          </p:cNvSpPr>
          <p:nvPr>
            <p:ph type="body" idx="1"/>
          </p:nvPr>
        </p:nvSpPr>
        <p:spPr>
          <a:xfrm>
            <a:off x="1115616" y="2492377"/>
            <a:ext cx="7272808" cy="331288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Box 4"/>
          <p:cNvSpPr txBox="1">
            <a:spLocks noChangeArrowheads="1"/>
          </p:cNvSpPr>
          <p:nvPr/>
        </p:nvSpPr>
        <p:spPr bwMode="auto">
          <a:xfrm>
            <a:off x="1101726" y="832209"/>
            <a:ext cx="432117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CA" altLang="x-none" sz="800" b="1" dirty="0">
                <a:solidFill>
                  <a:schemeClr val="bg1"/>
                </a:solidFill>
              </a:rPr>
              <a:t>Cadets and Junior Canadian Rangers</a:t>
            </a:r>
          </a:p>
        </p:txBody>
      </p:sp>
    </p:spTree>
    <p:extLst>
      <p:ext uri="{BB962C8B-B14F-4D97-AF65-F5344CB8AC3E}">
        <p14:creationId xmlns:p14="http://schemas.microsoft.com/office/powerpoint/2010/main" val="376945137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Lst>
  <p:txStyles>
    <p:title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81">
          <p15:clr>
            <a:srgbClr val="F26B43"/>
          </p15:clr>
        </p15:guide>
        <p15:guide id="2" pos="703">
          <p15:clr>
            <a:srgbClr val="F26B43"/>
          </p15:clr>
        </p15:guide>
        <p15:guide id="3" pos="5284">
          <p15:clr>
            <a:srgbClr val="F26B43"/>
          </p15:clr>
        </p15:guide>
        <p15:guide id="4" orient="horz" pos="3657">
          <p15:clr>
            <a:srgbClr val="F26B43"/>
          </p15:clr>
        </p15:guide>
        <p15:guide id="5" orient="horz" pos="1888">
          <p15:clr>
            <a:srgbClr val="F26B43"/>
          </p15:clr>
        </p15:guide>
        <p15:guide id="6" pos="2472">
          <p15:clr>
            <a:srgbClr val="F26B43"/>
          </p15:clr>
        </p15:guide>
        <p15:guide id="7" orient="horz" pos="157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457200" y="6592269"/>
            <a:ext cx="2133600" cy="265733"/>
          </a:xfrm>
          <a:prstGeom prst="rect">
            <a:avLst/>
          </a:prstGeom>
        </p:spPr>
        <p:txBody>
          <a:bodyPr/>
          <a:lstStyle>
            <a:lvl1pPr>
              <a:defRPr sz="1200">
                <a:latin typeface="Arial" pitchFamily="34" charset="0"/>
                <a:ea typeface="ＭＳ Ｐゴシック" pitchFamily="34" charset="-128"/>
              </a:defRPr>
            </a:lvl1pPr>
          </a:lstStyle>
          <a:p>
            <a:pPr>
              <a:defRPr/>
            </a:pPr>
            <a:fld id="{664F1627-DA0A-4FAD-AD02-254A8920BF03}" type="datetime1">
              <a:rPr lang="en-US" altLang="en-US" smtClean="0">
                <a:solidFill>
                  <a:srgbClr val="000000"/>
                </a:solidFill>
              </a:rPr>
              <a:t>1/27/2023</a:t>
            </a:fld>
            <a:endParaRPr lang="en-CA" altLang="en-US" dirty="0">
              <a:solidFill>
                <a:srgbClr val="000000"/>
              </a:solidFill>
            </a:endParaRPr>
          </a:p>
        </p:txBody>
      </p:sp>
      <p:sp>
        <p:nvSpPr>
          <p:cNvPr id="3" name="Footer Placeholder 4"/>
          <p:cNvSpPr>
            <a:spLocks noGrp="1"/>
          </p:cNvSpPr>
          <p:nvPr>
            <p:ph type="ftr" sz="quarter" idx="3"/>
          </p:nvPr>
        </p:nvSpPr>
        <p:spPr>
          <a:xfrm>
            <a:off x="3124200" y="6592269"/>
            <a:ext cx="2895600" cy="265733"/>
          </a:xfrm>
          <a:prstGeom prst="rect">
            <a:avLst/>
          </a:prstGeom>
        </p:spPr>
        <p:txBody>
          <a:bodyPr/>
          <a:lstStyle>
            <a:lvl1pPr>
              <a:defRPr sz="1200">
                <a:latin typeface="Arial" pitchFamily="34" charset="0"/>
                <a:ea typeface="ＭＳ Ｐゴシック" pitchFamily="34" charset="-128"/>
              </a:defRPr>
            </a:lvl1pPr>
          </a:lstStyle>
          <a:p>
            <a:pPr>
              <a:defRPr/>
            </a:pPr>
            <a:endParaRPr lang="en-CA" dirty="0">
              <a:solidFill>
                <a:srgbClr val="000000"/>
              </a:solidFill>
            </a:endParaRPr>
          </a:p>
        </p:txBody>
      </p:sp>
      <p:sp>
        <p:nvSpPr>
          <p:cNvPr id="4" name="Title Placeholder 1"/>
          <p:cNvSpPr>
            <a:spLocks noGrp="1"/>
          </p:cNvSpPr>
          <p:nvPr>
            <p:ph type="title"/>
          </p:nvPr>
        </p:nvSpPr>
        <p:spPr>
          <a:xfrm>
            <a:off x="1115616" y="1556794"/>
            <a:ext cx="7272808" cy="9355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5" name="Text Placeholder 2"/>
          <p:cNvSpPr>
            <a:spLocks noGrp="1"/>
          </p:cNvSpPr>
          <p:nvPr>
            <p:ph type="body" idx="1"/>
          </p:nvPr>
        </p:nvSpPr>
        <p:spPr>
          <a:xfrm>
            <a:off x="1115616" y="2492377"/>
            <a:ext cx="7272808" cy="331288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Box 4"/>
          <p:cNvSpPr txBox="1">
            <a:spLocks noChangeArrowheads="1"/>
          </p:cNvSpPr>
          <p:nvPr/>
        </p:nvSpPr>
        <p:spPr bwMode="auto">
          <a:xfrm>
            <a:off x="1101726" y="832209"/>
            <a:ext cx="432117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CA" altLang="x-none" sz="800" b="1" dirty="0">
                <a:solidFill>
                  <a:srgbClr val="FFFFFF"/>
                </a:solidFill>
              </a:rPr>
              <a:t>Cadets and Junior Canadian Rangers</a:t>
            </a:r>
          </a:p>
        </p:txBody>
      </p:sp>
    </p:spTree>
    <p:extLst>
      <p:ext uri="{BB962C8B-B14F-4D97-AF65-F5344CB8AC3E}">
        <p14:creationId xmlns:p14="http://schemas.microsoft.com/office/powerpoint/2010/main" val="140213013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Lst>
  <p:hf hdr="0" ftr="0" dt="0"/>
  <p:txStyles>
    <p:title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81">
          <p15:clr>
            <a:srgbClr val="F26B43"/>
          </p15:clr>
        </p15:guide>
        <p15:guide id="2" pos="703">
          <p15:clr>
            <a:srgbClr val="F26B43"/>
          </p15:clr>
        </p15:guide>
        <p15:guide id="3" pos="5284">
          <p15:clr>
            <a:srgbClr val="F26B43"/>
          </p15:clr>
        </p15:guide>
        <p15:guide id="4" orient="horz" pos="3657">
          <p15:clr>
            <a:srgbClr val="F26B43"/>
          </p15:clr>
        </p15:guide>
        <p15:guide id="5" orient="horz" pos="1888">
          <p15:clr>
            <a:srgbClr val="F26B43"/>
          </p15:clr>
        </p15:guide>
        <p15:guide id="6" pos="2472">
          <p15:clr>
            <a:srgbClr val="F26B43"/>
          </p15:clr>
        </p15:guide>
        <p15:guide id="7" orient="horz" pos="157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a:lum/>
          </a:blip>
          <a:srcRect/>
          <a:stretch>
            <a:fillRect/>
          </a:stretch>
        </a:blipFill>
        <a:effectLst/>
      </p:bgPr>
    </p:bg>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457200" y="6165304"/>
            <a:ext cx="2133600" cy="365125"/>
          </a:xfrm>
          <a:prstGeom prst="rect">
            <a:avLst/>
          </a:prstGeom>
        </p:spPr>
        <p:txBody>
          <a:bodyPr/>
          <a:lstStyle>
            <a:lvl1pPr>
              <a:defRPr sz="1200">
                <a:latin typeface="Arial" pitchFamily="34" charset="0"/>
                <a:ea typeface="ＭＳ Ｐゴシック" pitchFamily="34" charset="-128"/>
              </a:defRPr>
            </a:lvl1pPr>
          </a:lstStyle>
          <a:p>
            <a:fld id="{D91BB184-2EE0-3047-B1AE-8525477563CD}" type="datetimeFigureOut">
              <a:rPr lang="en-US" smtClean="0"/>
              <a:t>1/27/2023</a:t>
            </a:fld>
            <a:endParaRPr lang="en-US"/>
          </a:p>
        </p:txBody>
      </p:sp>
      <p:sp>
        <p:nvSpPr>
          <p:cNvPr id="3" name="Footer Placeholder 4"/>
          <p:cNvSpPr>
            <a:spLocks noGrp="1"/>
          </p:cNvSpPr>
          <p:nvPr>
            <p:ph type="ftr" sz="quarter" idx="3"/>
          </p:nvPr>
        </p:nvSpPr>
        <p:spPr>
          <a:xfrm>
            <a:off x="3124200" y="6165304"/>
            <a:ext cx="2895600" cy="365125"/>
          </a:xfrm>
          <a:prstGeom prst="rect">
            <a:avLst/>
          </a:prstGeom>
        </p:spPr>
        <p:txBody>
          <a:bodyPr/>
          <a:lstStyle>
            <a:lvl1pPr>
              <a:defRPr sz="1200">
                <a:latin typeface="Arial" pitchFamily="34" charset="0"/>
                <a:ea typeface="ＭＳ Ｐゴシック" pitchFamily="34" charset="-128"/>
              </a:defRPr>
            </a:lvl1pPr>
          </a:lstStyle>
          <a:p>
            <a:endParaRPr lang="en-US"/>
          </a:p>
        </p:txBody>
      </p:sp>
      <p:sp>
        <p:nvSpPr>
          <p:cNvPr id="4" name="Title Placeholder 1"/>
          <p:cNvSpPr>
            <a:spLocks noGrp="1"/>
          </p:cNvSpPr>
          <p:nvPr>
            <p:ph type="title"/>
          </p:nvPr>
        </p:nvSpPr>
        <p:spPr>
          <a:xfrm>
            <a:off x="1115616" y="1556792"/>
            <a:ext cx="7272808" cy="9355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5" name="Text Placeholder 2"/>
          <p:cNvSpPr>
            <a:spLocks noGrp="1"/>
          </p:cNvSpPr>
          <p:nvPr>
            <p:ph type="body" idx="1"/>
          </p:nvPr>
        </p:nvSpPr>
        <p:spPr>
          <a:xfrm>
            <a:off x="1115616" y="2492375"/>
            <a:ext cx="7272808" cy="331288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Box 4"/>
          <p:cNvSpPr txBox="1">
            <a:spLocks noChangeArrowheads="1"/>
          </p:cNvSpPr>
          <p:nvPr/>
        </p:nvSpPr>
        <p:spPr bwMode="auto">
          <a:xfrm>
            <a:off x="1101725" y="832208"/>
            <a:ext cx="432117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CA" altLang="x-none" sz="800" b="1" dirty="0">
                <a:solidFill>
                  <a:schemeClr val="bg1"/>
                </a:solidFill>
              </a:rPr>
              <a:t>Cadets and Junior Canadian Rangers</a:t>
            </a:r>
          </a:p>
        </p:txBody>
      </p:sp>
      <p:sp>
        <p:nvSpPr>
          <p:cNvPr id="6" name="Slide Number Placeholder 5"/>
          <p:cNvSpPr>
            <a:spLocks noGrp="1"/>
          </p:cNvSpPr>
          <p:nvPr>
            <p:ph type="sldNum" sz="quarter" idx="4"/>
          </p:nvPr>
        </p:nvSpPr>
        <p:spPr>
          <a:xfrm>
            <a:off x="8404753" y="6160411"/>
            <a:ext cx="52697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2B4576-5AE0-4D6D-9241-772104E7EA52}" type="slidenum">
              <a:rPr lang="en-CA" smtClean="0"/>
              <a:t>‹#›</a:t>
            </a:fld>
            <a:endParaRPr lang="en-CA"/>
          </a:p>
        </p:txBody>
      </p:sp>
      <p:sp>
        <p:nvSpPr>
          <p:cNvPr id="8" name="TextBox 4"/>
          <p:cNvSpPr txBox="1">
            <a:spLocks noChangeArrowheads="1"/>
          </p:cNvSpPr>
          <p:nvPr/>
        </p:nvSpPr>
        <p:spPr bwMode="auto">
          <a:xfrm>
            <a:off x="1102598" y="1047308"/>
            <a:ext cx="432117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fr-FR" altLang="x-none" sz="800" b="1" dirty="0">
                <a:solidFill>
                  <a:schemeClr val="bg1"/>
                </a:solidFill>
              </a:rPr>
              <a:t>Cadets et Rangers juniors canadiens</a:t>
            </a:r>
            <a:endParaRPr lang="en-CA" altLang="x-none" sz="800" b="1" dirty="0">
              <a:solidFill>
                <a:schemeClr val="bg1"/>
              </a:solidFill>
            </a:endParaRPr>
          </a:p>
        </p:txBody>
      </p:sp>
    </p:spTree>
    <p:extLst>
      <p:ext uri="{BB962C8B-B14F-4D97-AF65-F5344CB8AC3E}">
        <p14:creationId xmlns:p14="http://schemas.microsoft.com/office/powerpoint/2010/main" val="261661184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Lst>
  <p:txStyles>
    <p:title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81">
          <p15:clr>
            <a:srgbClr val="F26B43"/>
          </p15:clr>
        </p15:guide>
        <p15:guide id="2" pos="703">
          <p15:clr>
            <a:srgbClr val="F26B43"/>
          </p15:clr>
        </p15:guide>
        <p15:guide id="3" pos="5284">
          <p15:clr>
            <a:srgbClr val="F26B43"/>
          </p15:clr>
        </p15:guide>
        <p15:guide id="4" orient="horz" pos="3657">
          <p15:clr>
            <a:srgbClr val="F26B43"/>
          </p15:clr>
        </p15:guide>
        <p15:guide id="5" orient="horz" pos="1888">
          <p15:clr>
            <a:srgbClr val="F26B43"/>
          </p15:clr>
        </p15:guide>
        <p15:guide id="6" pos="2472">
          <p15:clr>
            <a:srgbClr val="F26B43"/>
          </p15:clr>
        </p15:guide>
        <p15:guide id="7" orient="horz" pos="157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a:lum/>
          </a:blip>
          <a:srcRect/>
          <a:stretch>
            <a:fillRect/>
          </a:stretch>
        </a:blipFill>
        <a:effectLst/>
      </p:bgPr>
    </p:bg>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457200" y="6592267"/>
            <a:ext cx="2133600" cy="265733"/>
          </a:xfrm>
          <a:prstGeom prst="rect">
            <a:avLst/>
          </a:prstGeom>
        </p:spPr>
        <p:txBody>
          <a:bodyPr/>
          <a:lstStyle>
            <a:lvl1pPr>
              <a:defRPr sz="1200">
                <a:latin typeface="Arial" pitchFamily="34" charset="0"/>
                <a:ea typeface="ＭＳ Ｐゴシック" pitchFamily="34" charset="-128"/>
              </a:defRPr>
            </a:lvl1pPr>
          </a:lstStyle>
          <a:p>
            <a:pPr>
              <a:defRPr/>
            </a:pPr>
            <a:fld id="{0EDB5CE3-F5E4-F740-BE80-8FBCEC77479E}" type="datetime1">
              <a:rPr lang="en-CA" altLang="en-US"/>
              <a:pPr>
                <a:defRPr/>
              </a:pPr>
              <a:t>2023-01-27</a:t>
            </a:fld>
            <a:endParaRPr lang="en-CA" altLang="en-US" dirty="0"/>
          </a:p>
        </p:txBody>
      </p:sp>
      <p:sp>
        <p:nvSpPr>
          <p:cNvPr id="3" name="Footer Placeholder 4"/>
          <p:cNvSpPr>
            <a:spLocks noGrp="1"/>
          </p:cNvSpPr>
          <p:nvPr>
            <p:ph type="ftr" sz="quarter" idx="3"/>
          </p:nvPr>
        </p:nvSpPr>
        <p:spPr>
          <a:xfrm>
            <a:off x="3124200" y="6592267"/>
            <a:ext cx="2895600" cy="265733"/>
          </a:xfrm>
          <a:prstGeom prst="rect">
            <a:avLst/>
          </a:prstGeom>
        </p:spPr>
        <p:txBody>
          <a:bodyPr/>
          <a:lstStyle>
            <a:lvl1pPr>
              <a:defRPr sz="1200">
                <a:latin typeface="Arial" pitchFamily="34" charset="0"/>
                <a:ea typeface="ＭＳ Ｐゴシック" pitchFamily="34" charset="-128"/>
              </a:defRPr>
            </a:lvl1pPr>
          </a:lstStyle>
          <a:p>
            <a:pPr>
              <a:defRPr/>
            </a:pPr>
            <a:endParaRPr lang="en-CA" dirty="0"/>
          </a:p>
        </p:txBody>
      </p:sp>
      <p:sp>
        <p:nvSpPr>
          <p:cNvPr id="4" name="Title Placeholder 1"/>
          <p:cNvSpPr>
            <a:spLocks noGrp="1"/>
          </p:cNvSpPr>
          <p:nvPr>
            <p:ph type="title"/>
          </p:nvPr>
        </p:nvSpPr>
        <p:spPr>
          <a:xfrm>
            <a:off x="1115616" y="1556792"/>
            <a:ext cx="7272808" cy="9355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5" name="Text Placeholder 2"/>
          <p:cNvSpPr>
            <a:spLocks noGrp="1"/>
          </p:cNvSpPr>
          <p:nvPr>
            <p:ph type="body" idx="1"/>
          </p:nvPr>
        </p:nvSpPr>
        <p:spPr>
          <a:xfrm>
            <a:off x="1115616" y="2492375"/>
            <a:ext cx="7272808" cy="331288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Box 4"/>
          <p:cNvSpPr txBox="1">
            <a:spLocks noChangeArrowheads="1"/>
          </p:cNvSpPr>
          <p:nvPr/>
        </p:nvSpPr>
        <p:spPr bwMode="auto">
          <a:xfrm>
            <a:off x="1101725" y="832208"/>
            <a:ext cx="432117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CA" altLang="x-none" sz="800" b="1" dirty="0">
                <a:solidFill>
                  <a:schemeClr val="bg1"/>
                </a:solidFill>
              </a:rPr>
              <a:t>Cadets and Junior Canadian Rangers </a:t>
            </a:r>
          </a:p>
        </p:txBody>
      </p:sp>
      <p:sp>
        <p:nvSpPr>
          <p:cNvPr id="6" name="Slide Number Placeholder 5"/>
          <p:cNvSpPr>
            <a:spLocks noGrp="1"/>
          </p:cNvSpPr>
          <p:nvPr>
            <p:ph type="sldNum" sz="quarter" idx="4"/>
          </p:nvPr>
        </p:nvSpPr>
        <p:spPr>
          <a:xfrm>
            <a:off x="8388424" y="6103260"/>
            <a:ext cx="55963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73102B-9372-44C3-B76C-FB8E5F303C40}" type="slidenum">
              <a:rPr lang="en-CA" smtClean="0"/>
              <a:t>‹#›</a:t>
            </a:fld>
            <a:endParaRPr lang="en-CA"/>
          </a:p>
        </p:txBody>
      </p:sp>
      <p:sp>
        <p:nvSpPr>
          <p:cNvPr id="8" name="TextBox 4"/>
          <p:cNvSpPr txBox="1">
            <a:spLocks noChangeArrowheads="1"/>
          </p:cNvSpPr>
          <p:nvPr/>
        </p:nvSpPr>
        <p:spPr bwMode="auto">
          <a:xfrm>
            <a:off x="1102598" y="1047308"/>
            <a:ext cx="432117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fr-FR" altLang="x-none" sz="800" b="1" dirty="0">
                <a:solidFill>
                  <a:schemeClr val="bg1"/>
                </a:solidFill>
              </a:rPr>
              <a:t>Cadets et Rangers juniors canadiens</a:t>
            </a:r>
            <a:endParaRPr lang="en-CA" altLang="x-none" sz="800" b="1" dirty="0">
              <a:solidFill>
                <a:schemeClr val="bg1"/>
              </a:solidFill>
            </a:endParaRPr>
          </a:p>
        </p:txBody>
      </p:sp>
    </p:spTree>
    <p:extLst>
      <p:ext uri="{BB962C8B-B14F-4D97-AF65-F5344CB8AC3E}">
        <p14:creationId xmlns:p14="http://schemas.microsoft.com/office/powerpoint/2010/main" val="39440240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p:hf hdr="0" ftr="0" dt="0"/>
  <p:txStyles>
    <p:title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81">
          <p15:clr>
            <a:srgbClr val="F26B43"/>
          </p15:clr>
        </p15:guide>
        <p15:guide id="2" pos="703">
          <p15:clr>
            <a:srgbClr val="F26B43"/>
          </p15:clr>
        </p15:guide>
        <p15:guide id="3" pos="5284">
          <p15:clr>
            <a:srgbClr val="F26B43"/>
          </p15:clr>
        </p15:guide>
        <p15:guide id="4" orient="horz" pos="3657">
          <p15:clr>
            <a:srgbClr val="F26B43"/>
          </p15:clr>
        </p15:guide>
        <p15:guide id="5" orient="horz" pos="1888">
          <p15:clr>
            <a:srgbClr val="F26B43"/>
          </p15:clr>
        </p15:guide>
        <p15:guide id="6" pos="2472">
          <p15:clr>
            <a:srgbClr val="F26B43"/>
          </p15:clr>
        </p15:guide>
        <p15:guide id="7" orient="horz" pos="157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0">
            <a:lum/>
          </a:blip>
          <a:srcRect/>
          <a:stretch>
            <a:fillRect/>
          </a:stretch>
        </a:blipFill>
        <a:effectLst/>
      </p:bgPr>
    </p:bg>
    <p:spTree>
      <p:nvGrpSpPr>
        <p:cNvPr id="1" name=""/>
        <p:cNvGrpSpPr/>
        <p:nvPr/>
      </p:nvGrpSpPr>
      <p:grpSpPr>
        <a:xfrm>
          <a:off x="0" y="0"/>
          <a:ext cx="0" cy="0"/>
          <a:chOff x="0" y="0"/>
          <a:chExt cx="0" cy="0"/>
        </a:xfrm>
      </p:grpSpPr>
      <p:sp>
        <p:nvSpPr>
          <p:cNvPr id="7" name="Slide Number Placeholder 3"/>
          <p:cNvSpPr>
            <a:spLocks noGrp="1"/>
          </p:cNvSpPr>
          <p:nvPr>
            <p:ph type="sldNum" sz="quarter" idx="4"/>
          </p:nvPr>
        </p:nvSpPr>
        <p:spPr bwMode="auto">
          <a:xfrm>
            <a:off x="8305800" y="6592267"/>
            <a:ext cx="514350" cy="2516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000">
                <a:solidFill>
                  <a:srgbClr val="6F90B8"/>
                </a:solidFill>
              </a:defRPr>
            </a:lvl1pPr>
          </a:lstStyle>
          <a:p>
            <a:fld id="{AE7D740E-1E6B-4E4A-8A8A-725E17C809DF}" type="slidenum">
              <a:rPr lang="en-CA" altLang="en-US"/>
              <a:pPr/>
              <a:t>‹#›</a:t>
            </a:fld>
            <a:endParaRPr lang="en-CA" altLang="en-US" dirty="0"/>
          </a:p>
        </p:txBody>
      </p:sp>
      <p:sp>
        <p:nvSpPr>
          <p:cNvPr id="10" name="Title Placeholder 1"/>
          <p:cNvSpPr>
            <a:spLocks noGrp="1"/>
          </p:cNvSpPr>
          <p:nvPr>
            <p:ph type="title"/>
          </p:nvPr>
        </p:nvSpPr>
        <p:spPr>
          <a:xfrm>
            <a:off x="323528" y="925196"/>
            <a:ext cx="8496622" cy="120959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1" name="Text Placeholder 2"/>
          <p:cNvSpPr>
            <a:spLocks noGrp="1"/>
          </p:cNvSpPr>
          <p:nvPr>
            <p:ph type="body" idx="1"/>
          </p:nvPr>
        </p:nvSpPr>
        <p:spPr>
          <a:xfrm>
            <a:off x="323528" y="2205039"/>
            <a:ext cx="8496622" cy="38446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3"/>
          <p:cNvSpPr>
            <a:spLocks noGrp="1"/>
          </p:cNvSpPr>
          <p:nvPr>
            <p:ph type="dt" sz="half" idx="2"/>
          </p:nvPr>
        </p:nvSpPr>
        <p:spPr>
          <a:xfrm>
            <a:off x="323528" y="6592267"/>
            <a:ext cx="2057400" cy="265733"/>
          </a:xfrm>
          <a:prstGeom prst="rect">
            <a:avLst/>
          </a:prstGeom>
        </p:spPr>
        <p:txBody>
          <a:bodyPr/>
          <a:lstStyle>
            <a:lvl1pPr>
              <a:defRPr sz="1200"/>
            </a:lvl1pPr>
          </a:lstStyle>
          <a:p>
            <a:fld id="{A7B967A8-1B04-EF4D-B51D-6F40A36855D1}" type="datetimeFigureOut">
              <a:rPr lang="en-US" smtClean="0"/>
              <a:pPr/>
              <a:t>1/27/2023</a:t>
            </a:fld>
            <a:endParaRPr lang="en-US"/>
          </a:p>
        </p:txBody>
      </p:sp>
      <p:sp>
        <p:nvSpPr>
          <p:cNvPr id="13" name="Footer Placeholder 4"/>
          <p:cNvSpPr>
            <a:spLocks noGrp="1"/>
          </p:cNvSpPr>
          <p:nvPr>
            <p:ph type="ftr" sz="quarter" idx="3"/>
          </p:nvPr>
        </p:nvSpPr>
        <p:spPr>
          <a:xfrm>
            <a:off x="3028950" y="6592267"/>
            <a:ext cx="3086100" cy="265733"/>
          </a:xfrm>
          <a:prstGeom prst="rect">
            <a:avLst/>
          </a:prstGeom>
        </p:spPr>
        <p:txBody>
          <a:bodyPr/>
          <a:lstStyle>
            <a:lvl1pPr algn="ctr">
              <a:defRPr sz="1200"/>
            </a:lvl1pPr>
          </a:lstStyle>
          <a:p>
            <a:endParaRPr lang="en-US" dirty="0"/>
          </a:p>
        </p:txBody>
      </p:sp>
    </p:spTree>
    <p:extLst>
      <p:ext uri="{BB962C8B-B14F-4D97-AF65-F5344CB8AC3E}">
        <p14:creationId xmlns:p14="http://schemas.microsoft.com/office/powerpoint/2010/main" val="922630990"/>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Lst>
  <p:txStyles>
    <p:titleStyle>
      <a:lvl1pPr algn="l" rtl="0" eaLnBrk="1" fontAlgn="base" hangingPunct="1">
        <a:spcBef>
          <a:spcPct val="0"/>
        </a:spcBef>
        <a:spcAft>
          <a:spcPct val="0"/>
        </a:spcAft>
        <a:defRPr sz="3600" b="1" kern="1200">
          <a:solidFill>
            <a:srgbClr val="2A2B29"/>
          </a:solidFill>
          <a:latin typeface="Arial" charset="0"/>
          <a:ea typeface="Arial" charset="0"/>
          <a:cs typeface="Arial" charset="0"/>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Arial" charset="0"/>
          <a:ea typeface="Arial" charset="0"/>
          <a:cs typeface="Arial"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Arial" charset="0"/>
          <a:ea typeface="Arial" charset="0"/>
          <a:cs typeface="Arial" charset="0"/>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Arial" charset="0"/>
          <a:ea typeface="Arial" charset="0"/>
          <a:cs typeface="Arial"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Arial" charset="0"/>
          <a:ea typeface="Arial" charset="0"/>
          <a:cs typeface="Arial"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Arial" charset="0"/>
          <a:ea typeface="Arial" charset="0"/>
          <a:cs typeface="Arial"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4">
          <p15:clr>
            <a:srgbClr val="F26B43"/>
          </p15:clr>
        </p15:guide>
        <p15:guide id="2" pos="5556">
          <p15:clr>
            <a:srgbClr val="F26B43"/>
          </p15:clr>
        </p15:guide>
        <p15:guide id="3" orient="horz" pos="589">
          <p15:clr>
            <a:srgbClr val="F26B43"/>
          </p15:clr>
        </p15:guide>
        <p15:guide id="4" orient="horz" pos="4002">
          <p15:clr>
            <a:srgbClr val="F26B43"/>
          </p15:clr>
        </p15:guide>
        <p15:guide id="5" orient="horz" pos="1344">
          <p15:clr>
            <a:srgbClr val="F26B43"/>
          </p15:clr>
        </p15:guide>
        <p15:guide id="6" orient="horz" pos="138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hyperlink" Target="mailto:northwestmedical@forces.gc.ca"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C0722A2-3799-6B91-F272-FE04111637EA}"/>
              </a:ext>
            </a:extLst>
          </p:cNvPr>
          <p:cNvSpPr>
            <a:spLocks noGrp="1"/>
          </p:cNvSpPr>
          <p:nvPr>
            <p:ph type="title"/>
          </p:nvPr>
        </p:nvSpPr>
        <p:spPr>
          <a:xfrm>
            <a:off x="755576" y="1557338"/>
            <a:ext cx="7632775" cy="3887886"/>
          </a:xfrm>
        </p:spPr>
        <p:txBody>
          <a:bodyPr>
            <a:normAutofit/>
          </a:bodyPr>
          <a:lstStyle/>
          <a:p>
            <a:pPr algn="ctr"/>
            <a:r>
              <a:rPr lang="en-US" sz="4800" dirty="0"/>
              <a:t>2023</a:t>
            </a:r>
            <a:br>
              <a:rPr lang="en-US" sz="4800" dirty="0"/>
            </a:br>
            <a:r>
              <a:rPr lang="en-US" sz="4800" dirty="0"/>
              <a:t>Air Cadet Summer Training Presentation</a:t>
            </a:r>
          </a:p>
        </p:txBody>
      </p:sp>
    </p:spTree>
    <p:extLst>
      <p:ext uri="{BB962C8B-B14F-4D97-AF65-F5344CB8AC3E}">
        <p14:creationId xmlns:p14="http://schemas.microsoft.com/office/powerpoint/2010/main" val="193922010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B10DA-CD1B-45D6-8BD2-A4DE6BA1AE8A}"/>
              </a:ext>
            </a:extLst>
          </p:cNvPr>
          <p:cNvSpPr txBox="1">
            <a:spLocks/>
          </p:cNvSpPr>
          <p:nvPr/>
        </p:nvSpPr>
        <p:spPr>
          <a:xfrm>
            <a:off x="457200" y="1340768"/>
            <a:ext cx="8229600" cy="936104"/>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altLang="en-US" sz="3600" i="1" dirty="0">
                <a:cs typeface="Arial" panose="020B0604020202020204" pitchFamily="34" charset="0"/>
              </a:rPr>
              <a:t>Outline</a:t>
            </a:r>
            <a:endParaRPr lang="en-CA" dirty="0"/>
          </a:p>
        </p:txBody>
      </p:sp>
      <p:sp>
        <p:nvSpPr>
          <p:cNvPr id="3" name="Content Placeholder 2">
            <a:extLst>
              <a:ext uri="{FF2B5EF4-FFF2-40B4-BE49-F238E27FC236}">
                <a16:creationId xmlns:a16="http://schemas.microsoft.com/office/drawing/2014/main" id="{A87A913D-1031-46DE-AA4D-61CDE6C12915}"/>
              </a:ext>
            </a:extLst>
          </p:cNvPr>
          <p:cNvSpPr txBox="1">
            <a:spLocks/>
          </p:cNvSpPr>
          <p:nvPr/>
        </p:nvSpPr>
        <p:spPr>
          <a:xfrm>
            <a:off x="424649" y="2132856"/>
            <a:ext cx="8229600" cy="3870996"/>
          </a:xfrm>
          <a:prstGeom prst="rect">
            <a:avLst/>
          </a:prstGeom>
        </p:spPr>
        <p:txBody>
          <a:bodyPr>
            <a:normAutofit fontScale="85000" lnSpcReduction="2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spcBef>
                <a:spcPts val="0"/>
              </a:spcBef>
              <a:buFontTx/>
              <a:buNone/>
            </a:pPr>
            <a:r>
              <a:rPr lang="en-GB" altLang="en-US" sz="2000" dirty="0">
                <a:cs typeface="Arial" panose="020B0604020202020204" pitchFamily="34" charset="0"/>
              </a:rPr>
              <a:t>What is the aim of Summer Training?</a:t>
            </a:r>
          </a:p>
          <a:p>
            <a:pPr>
              <a:lnSpc>
                <a:spcPct val="150000"/>
              </a:lnSpc>
              <a:spcBef>
                <a:spcPts val="0"/>
              </a:spcBef>
              <a:buFontTx/>
              <a:buNone/>
            </a:pPr>
            <a:r>
              <a:rPr lang="en-GB" altLang="en-US" sz="2000" dirty="0">
                <a:cs typeface="Arial" panose="020B0604020202020204" pitchFamily="34" charset="0"/>
              </a:rPr>
              <a:t>What is the Cadet Activity Program (CAP)?</a:t>
            </a:r>
          </a:p>
          <a:p>
            <a:pPr>
              <a:lnSpc>
                <a:spcPct val="150000"/>
              </a:lnSpc>
              <a:spcBef>
                <a:spcPts val="0"/>
              </a:spcBef>
              <a:buNone/>
            </a:pPr>
            <a:r>
              <a:rPr lang="en-GB" altLang="en-US" sz="2000" dirty="0">
                <a:cs typeface="Arial" panose="020B0604020202020204" pitchFamily="34" charset="0"/>
              </a:rPr>
              <a:t>What summer courses are available for Air Cadets?</a:t>
            </a:r>
          </a:p>
          <a:p>
            <a:pPr>
              <a:lnSpc>
                <a:spcPct val="150000"/>
              </a:lnSpc>
              <a:spcBef>
                <a:spcPts val="0"/>
              </a:spcBef>
              <a:buNone/>
            </a:pPr>
            <a:r>
              <a:rPr lang="en-GB" altLang="en-US" sz="2000" dirty="0">
                <a:cs typeface="Arial" panose="020B0604020202020204" pitchFamily="34" charset="0"/>
              </a:rPr>
              <a:t>Who can attend the summer courses?</a:t>
            </a:r>
          </a:p>
          <a:p>
            <a:pPr>
              <a:lnSpc>
                <a:spcPct val="150000"/>
              </a:lnSpc>
              <a:spcBef>
                <a:spcPts val="0"/>
              </a:spcBef>
              <a:buFontTx/>
              <a:buNone/>
            </a:pPr>
            <a:r>
              <a:rPr lang="en-GB" altLang="en-US" sz="2000" dirty="0">
                <a:cs typeface="Arial" panose="020B0604020202020204" pitchFamily="34" charset="0"/>
              </a:rPr>
              <a:t>Are there Participation Limitations for CTC courses?</a:t>
            </a:r>
          </a:p>
          <a:p>
            <a:pPr>
              <a:lnSpc>
                <a:spcPct val="150000"/>
              </a:lnSpc>
              <a:spcBef>
                <a:spcPts val="0"/>
              </a:spcBef>
              <a:buFontTx/>
              <a:buNone/>
            </a:pPr>
            <a:r>
              <a:rPr lang="en-GB" altLang="en-US" sz="2000" dirty="0">
                <a:cs typeface="Arial" panose="020B0604020202020204" pitchFamily="34" charset="0"/>
              </a:rPr>
              <a:t>Who conducts and supervises the courses?</a:t>
            </a:r>
          </a:p>
          <a:p>
            <a:pPr>
              <a:lnSpc>
                <a:spcPct val="150000"/>
              </a:lnSpc>
              <a:spcBef>
                <a:spcPts val="0"/>
              </a:spcBef>
              <a:buFontTx/>
              <a:buNone/>
            </a:pPr>
            <a:r>
              <a:rPr lang="en-GB" altLang="en-US" sz="2000" dirty="0">
                <a:cs typeface="Arial" panose="020B0604020202020204" pitchFamily="34" charset="0"/>
              </a:rPr>
              <a:t>Cadets - What will life be like at a CTC?</a:t>
            </a:r>
          </a:p>
          <a:p>
            <a:pPr>
              <a:lnSpc>
                <a:spcPct val="150000"/>
              </a:lnSpc>
              <a:spcBef>
                <a:spcPts val="0"/>
              </a:spcBef>
              <a:buFontTx/>
              <a:buNone/>
            </a:pPr>
            <a:r>
              <a:rPr lang="en-GB" altLang="en-US" sz="2000" dirty="0">
                <a:cs typeface="Arial" panose="020B0604020202020204" pitchFamily="34" charset="0"/>
              </a:rPr>
              <a:t>Parents – What to expect…</a:t>
            </a:r>
          </a:p>
          <a:p>
            <a:pPr>
              <a:lnSpc>
                <a:spcPct val="150000"/>
              </a:lnSpc>
              <a:spcBef>
                <a:spcPts val="0"/>
              </a:spcBef>
              <a:buFontTx/>
              <a:buNone/>
            </a:pPr>
            <a:r>
              <a:rPr lang="en-GB" altLang="en-US" sz="2000" dirty="0">
                <a:cs typeface="Arial" panose="020B0604020202020204" pitchFamily="34" charset="0"/>
              </a:rPr>
              <a:t>Completing the application</a:t>
            </a:r>
          </a:p>
          <a:p>
            <a:pPr>
              <a:lnSpc>
                <a:spcPct val="150000"/>
              </a:lnSpc>
              <a:spcBef>
                <a:spcPts val="0"/>
              </a:spcBef>
              <a:buNone/>
            </a:pPr>
            <a:r>
              <a:rPr lang="en-GB" altLang="en-US" sz="2000" dirty="0">
                <a:cs typeface="Arial" panose="020B0604020202020204" pitchFamily="34" charset="0"/>
              </a:rPr>
              <a:t>How do cadets get selected and what happens next?</a:t>
            </a:r>
          </a:p>
          <a:p>
            <a:pPr>
              <a:lnSpc>
                <a:spcPct val="150000"/>
              </a:lnSpc>
              <a:spcBef>
                <a:spcPts val="0"/>
              </a:spcBef>
              <a:buNone/>
            </a:pPr>
            <a:r>
              <a:rPr lang="en-GB" altLang="en-US" sz="2000" dirty="0">
                <a:cs typeface="Arial" panose="020B0604020202020204" pitchFamily="34" charset="0"/>
              </a:rPr>
              <a:t>How do cadets get to and from CAP and CTCs?</a:t>
            </a:r>
          </a:p>
          <a:p>
            <a:pPr>
              <a:lnSpc>
                <a:spcPct val="150000"/>
              </a:lnSpc>
              <a:spcBef>
                <a:spcPts val="0"/>
              </a:spcBef>
              <a:buFontTx/>
              <a:buNone/>
            </a:pPr>
            <a:endParaRPr lang="en-GB" altLang="en-US" sz="2000" dirty="0">
              <a:cs typeface="Arial" panose="020B0604020202020204" pitchFamily="34" charset="0"/>
            </a:endParaRPr>
          </a:p>
        </p:txBody>
      </p:sp>
    </p:spTree>
    <p:extLst>
      <p:ext uri="{BB962C8B-B14F-4D97-AF65-F5344CB8AC3E}">
        <p14:creationId xmlns:p14="http://schemas.microsoft.com/office/powerpoint/2010/main" val="4055518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38EA2-C230-41EB-8847-3F34A363497F}"/>
              </a:ext>
            </a:extLst>
          </p:cNvPr>
          <p:cNvSpPr txBox="1">
            <a:spLocks/>
          </p:cNvSpPr>
          <p:nvPr/>
        </p:nvSpPr>
        <p:spPr>
          <a:xfrm>
            <a:off x="457200" y="1412776"/>
            <a:ext cx="8229600" cy="792088"/>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altLang="en-US" sz="3600" i="1" dirty="0">
                <a:latin typeface="+mn-lt"/>
                <a:cs typeface="Arial" panose="020B0604020202020204" pitchFamily="34" charset="0"/>
              </a:rPr>
              <a:t>Aim Of </a:t>
            </a:r>
            <a:r>
              <a:rPr lang="en-GB" altLang="en-US" sz="3600" i="1" dirty="0">
                <a:cs typeface="Arial" panose="020B0604020202020204" pitchFamily="34" charset="0"/>
              </a:rPr>
              <a:t>Summer</a:t>
            </a:r>
            <a:r>
              <a:rPr lang="en-GB" altLang="en-US" sz="3600" i="1" dirty="0">
                <a:latin typeface="+mn-lt"/>
                <a:cs typeface="Arial" panose="020B0604020202020204" pitchFamily="34" charset="0"/>
              </a:rPr>
              <a:t> Training</a:t>
            </a:r>
            <a:endParaRPr lang="en-CA" sz="3600" dirty="0">
              <a:latin typeface="+mn-lt"/>
            </a:endParaRPr>
          </a:p>
        </p:txBody>
      </p:sp>
      <p:sp>
        <p:nvSpPr>
          <p:cNvPr id="3" name="Content Placeholder 2">
            <a:extLst>
              <a:ext uri="{FF2B5EF4-FFF2-40B4-BE49-F238E27FC236}">
                <a16:creationId xmlns:a16="http://schemas.microsoft.com/office/drawing/2014/main" id="{C0147987-46AF-430C-B9D8-9206E50A9322}"/>
              </a:ext>
            </a:extLst>
          </p:cNvPr>
          <p:cNvSpPr txBox="1">
            <a:spLocks/>
          </p:cNvSpPr>
          <p:nvPr/>
        </p:nvSpPr>
        <p:spPr>
          <a:xfrm>
            <a:off x="457200" y="2204864"/>
            <a:ext cx="8229600" cy="3654972"/>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10000"/>
              </a:lnSpc>
            </a:pPr>
            <a:r>
              <a:rPr lang="en-GB" altLang="en-US" sz="2000" dirty="0"/>
              <a:t>Provide instruction and opportunities to develop advanced knowledge and skills in specialized activities</a:t>
            </a:r>
          </a:p>
          <a:p>
            <a:pPr>
              <a:lnSpc>
                <a:spcPct val="110000"/>
              </a:lnSpc>
            </a:pPr>
            <a:r>
              <a:rPr lang="en-GB" altLang="en-US" sz="2000" dirty="0"/>
              <a:t>To develop instructors and leaders for these activities</a:t>
            </a:r>
          </a:p>
          <a:p>
            <a:pPr>
              <a:lnSpc>
                <a:spcPct val="110000"/>
              </a:lnSpc>
            </a:pPr>
            <a:r>
              <a:rPr lang="en-GB" altLang="en-US" sz="2000" dirty="0"/>
              <a:t>To provide further opportunities to employ the general knowledge and skills obtained through the squadron program</a:t>
            </a:r>
          </a:p>
        </p:txBody>
      </p:sp>
    </p:spTree>
    <p:extLst>
      <p:ext uri="{BB962C8B-B14F-4D97-AF65-F5344CB8AC3E}">
        <p14:creationId xmlns:p14="http://schemas.microsoft.com/office/powerpoint/2010/main" val="1394208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E9D5A78-F9D8-4130-BD6C-7DB7E5839F19}"/>
              </a:ext>
            </a:extLst>
          </p:cNvPr>
          <p:cNvSpPr txBox="1">
            <a:spLocks/>
          </p:cNvSpPr>
          <p:nvPr/>
        </p:nvSpPr>
        <p:spPr>
          <a:xfrm>
            <a:off x="457200" y="1484784"/>
            <a:ext cx="8229600" cy="864096"/>
          </a:xfrm>
          <a:prstGeom prst="rect">
            <a:avLst/>
          </a:prstGeom>
        </p:spPr>
        <p:txBody>
          <a:bodyPr>
            <a:noAutofit/>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altLang="en-US" sz="3600" i="1" dirty="0">
                <a:latin typeface="+mn-lt"/>
                <a:cs typeface="Arial" panose="020B0604020202020204" pitchFamily="34" charset="0"/>
              </a:rPr>
              <a:t>Cadet Activity Program (CAP)</a:t>
            </a:r>
            <a:endParaRPr lang="en-CA" sz="3600" dirty="0">
              <a:latin typeface="+mn-lt"/>
            </a:endParaRPr>
          </a:p>
        </p:txBody>
      </p:sp>
      <p:sp>
        <p:nvSpPr>
          <p:cNvPr id="3" name="Text Placeholder 1">
            <a:extLst>
              <a:ext uri="{FF2B5EF4-FFF2-40B4-BE49-F238E27FC236}">
                <a16:creationId xmlns:a16="http://schemas.microsoft.com/office/drawing/2014/main" id="{ACF1F872-E0D1-4C2D-9D36-BFFF32204A65}"/>
              </a:ext>
            </a:extLst>
          </p:cNvPr>
          <p:cNvSpPr txBox="1">
            <a:spLocks/>
          </p:cNvSpPr>
          <p:nvPr/>
        </p:nvSpPr>
        <p:spPr>
          <a:xfrm>
            <a:off x="457200" y="2162123"/>
            <a:ext cx="8229600" cy="639762"/>
          </a:xfrm>
          <a:prstGeom prst="rect">
            <a:avLst/>
          </a:prstGeom>
        </p:spPr>
        <p:txBody>
          <a:bodyPr anchor="t">
            <a:no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CA" sz="2000" dirty="0"/>
              <a:t>CAP 1 &amp; CAP 2 will be delivered at the “community” level</a:t>
            </a:r>
          </a:p>
        </p:txBody>
      </p:sp>
      <p:sp>
        <p:nvSpPr>
          <p:cNvPr id="4" name="Content Placeholder 4">
            <a:extLst>
              <a:ext uri="{FF2B5EF4-FFF2-40B4-BE49-F238E27FC236}">
                <a16:creationId xmlns:a16="http://schemas.microsoft.com/office/drawing/2014/main" id="{7609E845-1760-4BE1-A163-0310DFF46635}"/>
              </a:ext>
            </a:extLst>
          </p:cNvPr>
          <p:cNvSpPr txBox="1">
            <a:spLocks/>
          </p:cNvSpPr>
          <p:nvPr/>
        </p:nvSpPr>
        <p:spPr>
          <a:xfrm>
            <a:off x="442398" y="2636912"/>
            <a:ext cx="4040188" cy="3558381"/>
          </a:xfrm>
          <a:prstGeom prst="rect">
            <a:avLst/>
          </a:prstGeom>
        </p:spPr>
        <p:txBody>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defRPr/>
            </a:pPr>
            <a:r>
              <a:rPr lang="en-CA" altLang="en-US" sz="2000" b="1" dirty="0"/>
              <a:t>CAP 1:</a:t>
            </a:r>
          </a:p>
          <a:p>
            <a:pPr lvl="1">
              <a:buFont typeface="Arial" panose="020B0604020202020204" pitchFamily="34" charset="0"/>
              <a:buChar char="•"/>
              <a:defRPr/>
            </a:pPr>
            <a:r>
              <a:rPr lang="en-CA" altLang="en-US" sz="1800" dirty="0"/>
              <a:t>Is designed to be an interactive day activity that occurs over 4 or 5 days.</a:t>
            </a:r>
          </a:p>
          <a:p>
            <a:pPr lvl="1">
              <a:buFont typeface="Arial" panose="020B0604020202020204" pitchFamily="34" charset="0"/>
              <a:buChar char="•"/>
              <a:defRPr/>
            </a:pPr>
            <a:r>
              <a:rPr lang="en-CA" altLang="en-US" sz="1800" dirty="0"/>
              <a:t>Can be delivered during the week or weekend</a:t>
            </a:r>
            <a:r>
              <a:rPr lang="en-US" altLang="en-US" sz="1800" dirty="0"/>
              <a:t> </a:t>
            </a:r>
          </a:p>
          <a:p>
            <a:pPr marL="0" indent="0">
              <a:buFont typeface="Arial" charset="0"/>
              <a:buNone/>
              <a:defRPr/>
            </a:pPr>
            <a:endParaRPr lang="en-US" altLang="en-US" sz="2000" dirty="0"/>
          </a:p>
          <a:p>
            <a:pPr marL="0" indent="0">
              <a:buFont typeface="Arial" charset="0"/>
              <a:buNone/>
              <a:defRPr/>
            </a:pPr>
            <a:r>
              <a:rPr lang="en-US" altLang="en-US" sz="2000" b="1" dirty="0"/>
              <a:t>CAP 2:</a:t>
            </a:r>
          </a:p>
          <a:p>
            <a:pPr lvl="1">
              <a:buFont typeface="Arial" panose="020B0604020202020204" pitchFamily="34" charset="0"/>
              <a:buChar char="•"/>
              <a:defRPr/>
            </a:pPr>
            <a:r>
              <a:rPr lang="en-US" altLang="en-US" sz="1800" dirty="0"/>
              <a:t>Is an elevated interactive program that will occur over 6 to 8 days.</a:t>
            </a:r>
            <a:endParaRPr lang="en-CA" altLang="en-US" sz="1800" dirty="0"/>
          </a:p>
        </p:txBody>
      </p:sp>
      <p:sp>
        <p:nvSpPr>
          <p:cNvPr id="5" name="Content Placeholder 5">
            <a:extLst>
              <a:ext uri="{FF2B5EF4-FFF2-40B4-BE49-F238E27FC236}">
                <a16:creationId xmlns:a16="http://schemas.microsoft.com/office/drawing/2014/main" id="{86F928C5-E22B-4E26-A6D9-CF64669C10D0}"/>
              </a:ext>
            </a:extLst>
          </p:cNvPr>
          <p:cNvSpPr txBox="1">
            <a:spLocks/>
          </p:cNvSpPr>
          <p:nvPr/>
        </p:nvSpPr>
        <p:spPr>
          <a:xfrm>
            <a:off x="5022231" y="2637156"/>
            <a:ext cx="3679371" cy="3774405"/>
          </a:xfrm>
          <a:prstGeom prst="rect">
            <a:avLst/>
          </a:prstGeom>
        </p:spPr>
        <p:txBody>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CA" sz="2000" b="1" dirty="0">
                <a:ea typeface="Times New Roman" panose="02020603050405020304" pitchFamily="18" charset="0"/>
              </a:rPr>
              <a:t>Activities include:</a:t>
            </a:r>
          </a:p>
          <a:p>
            <a:pPr lvl="1">
              <a:buFont typeface="Arial" panose="020B0604020202020204" pitchFamily="34" charset="0"/>
              <a:buChar char="•"/>
            </a:pPr>
            <a:r>
              <a:rPr lang="en-CA" sz="1800" dirty="0"/>
              <a:t>Citizenship </a:t>
            </a:r>
          </a:p>
          <a:p>
            <a:pPr lvl="1">
              <a:buFont typeface="Arial" panose="020B0604020202020204" pitchFamily="34" charset="0"/>
              <a:buChar char="•"/>
            </a:pPr>
            <a:r>
              <a:rPr lang="en-CA" sz="1800" dirty="0"/>
              <a:t>Sports activities</a:t>
            </a:r>
          </a:p>
          <a:p>
            <a:pPr lvl="1">
              <a:buFont typeface="Arial" panose="020B0604020202020204" pitchFamily="34" charset="0"/>
              <a:buChar char="•"/>
            </a:pPr>
            <a:r>
              <a:rPr lang="en-CA" sz="1800" dirty="0"/>
              <a:t>Marksmanship </a:t>
            </a:r>
          </a:p>
          <a:p>
            <a:pPr lvl="1">
              <a:buFont typeface="Arial" panose="020B0604020202020204" pitchFamily="34" charset="0"/>
              <a:buChar char="•"/>
            </a:pPr>
            <a:r>
              <a:rPr lang="en-CA" sz="1800" dirty="0"/>
              <a:t>CAF Engagement</a:t>
            </a:r>
          </a:p>
          <a:p>
            <a:pPr lvl="1">
              <a:buFont typeface="Arial" panose="020B0604020202020204" pitchFamily="34" charset="0"/>
              <a:buChar char="•"/>
            </a:pPr>
            <a:r>
              <a:rPr lang="en-CA" sz="1800" dirty="0"/>
              <a:t>Tours</a:t>
            </a:r>
          </a:p>
          <a:p>
            <a:pPr lvl="1">
              <a:buFont typeface="Arial" panose="020B0604020202020204" pitchFamily="34" charset="0"/>
              <a:buChar char="•"/>
            </a:pPr>
            <a:r>
              <a:rPr lang="en-CA" sz="1800" dirty="0"/>
              <a:t>Outdoor skills</a:t>
            </a:r>
          </a:p>
        </p:txBody>
      </p:sp>
    </p:spTree>
    <p:extLst>
      <p:ext uri="{BB962C8B-B14F-4D97-AF65-F5344CB8AC3E}">
        <p14:creationId xmlns:p14="http://schemas.microsoft.com/office/powerpoint/2010/main" val="2157019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4004F5F-8626-4D28-BD03-98DA26E6FA36}"/>
              </a:ext>
            </a:extLst>
          </p:cNvPr>
          <p:cNvSpPr txBox="1">
            <a:spLocks/>
          </p:cNvSpPr>
          <p:nvPr/>
        </p:nvSpPr>
        <p:spPr>
          <a:xfrm>
            <a:off x="457200" y="1484784"/>
            <a:ext cx="8229600" cy="864096"/>
          </a:xfrm>
          <a:prstGeom prst="rect">
            <a:avLst/>
          </a:prstGeom>
        </p:spPr>
        <p:txBody>
          <a:bodyPr>
            <a:noAutofit/>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altLang="en-US" sz="3600" i="1" dirty="0">
                <a:latin typeface="+mn-lt"/>
                <a:cs typeface="Arial" panose="020B0604020202020204" pitchFamily="34" charset="0"/>
              </a:rPr>
              <a:t>Cadet Activity Program (CAP)</a:t>
            </a:r>
            <a:endParaRPr lang="en-CA" sz="3600" dirty="0">
              <a:latin typeface="+mn-lt"/>
            </a:endParaRPr>
          </a:p>
        </p:txBody>
      </p:sp>
      <p:sp>
        <p:nvSpPr>
          <p:cNvPr id="3" name="Text Placeholder 1">
            <a:extLst>
              <a:ext uri="{FF2B5EF4-FFF2-40B4-BE49-F238E27FC236}">
                <a16:creationId xmlns:a16="http://schemas.microsoft.com/office/drawing/2014/main" id="{B491CCF1-D050-4036-9F8B-C65DEA7FC8DE}"/>
              </a:ext>
            </a:extLst>
          </p:cNvPr>
          <p:cNvSpPr txBox="1">
            <a:spLocks/>
          </p:cNvSpPr>
          <p:nvPr/>
        </p:nvSpPr>
        <p:spPr>
          <a:xfrm>
            <a:off x="457200" y="2162123"/>
            <a:ext cx="8229600" cy="639762"/>
          </a:xfrm>
          <a:prstGeom prst="rect">
            <a:avLst/>
          </a:prstGeom>
        </p:spPr>
        <p:txBody>
          <a:bodyPr anchor="t">
            <a:no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CA" sz="2000" dirty="0"/>
              <a:t>Who can attend?</a:t>
            </a:r>
          </a:p>
        </p:txBody>
      </p:sp>
      <p:sp>
        <p:nvSpPr>
          <p:cNvPr id="4" name="Content Placeholder 6">
            <a:extLst>
              <a:ext uri="{FF2B5EF4-FFF2-40B4-BE49-F238E27FC236}">
                <a16:creationId xmlns:a16="http://schemas.microsoft.com/office/drawing/2014/main" id="{DC2C7ACD-3CEB-4C95-9A55-1804A008B1FF}"/>
              </a:ext>
            </a:extLst>
          </p:cNvPr>
          <p:cNvSpPr txBox="1">
            <a:spLocks/>
          </p:cNvSpPr>
          <p:nvPr/>
        </p:nvSpPr>
        <p:spPr>
          <a:xfrm>
            <a:off x="457200" y="2681635"/>
            <a:ext cx="8229600" cy="3654972"/>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GB" altLang="en-US" sz="2000" b="1" dirty="0"/>
              <a:t>CAP 1:</a:t>
            </a:r>
          </a:p>
          <a:p>
            <a:pPr marL="685800" lvl="1">
              <a:buFont typeface="Arial" panose="020B0604020202020204" pitchFamily="34" charset="0"/>
              <a:buChar char="•"/>
            </a:pPr>
            <a:r>
              <a:rPr lang="en-GB" altLang="en-US" sz="1800" dirty="0"/>
              <a:t>first year cadets 12/13 years of age </a:t>
            </a:r>
          </a:p>
          <a:p>
            <a:pPr marL="685800" lvl="1">
              <a:buFont typeface="Arial" panose="020B0604020202020204" pitchFamily="34" charset="0"/>
              <a:buChar char="•"/>
            </a:pPr>
            <a:r>
              <a:rPr lang="en-GB" altLang="en-US" sz="1800" dirty="0"/>
              <a:t>Level 1 cadets</a:t>
            </a:r>
          </a:p>
          <a:p>
            <a:pPr marL="0" indent="0">
              <a:buFont typeface="Arial" charset="0"/>
              <a:buNone/>
            </a:pPr>
            <a:endParaRPr lang="en-GB" altLang="en-US" sz="1800" dirty="0"/>
          </a:p>
          <a:p>
            <a:pPr marL="0" indent="0">
              <a:buFont typeface="Arial" charset="0"/>
              <a:buNone/>
            </a:pPr>
            <a:r>
              <a:rPr lang="en-GB" altLang="en-US" sz="2000" b="1" dirty="0"/>
              <a:t>CAP 2:</a:t>
            </a:r>
          </a:p>
          <a:p>
            <a:pPr marL="685800" lvl="1">
              <a:buFont typeface="Arial" panose="020B0604020202020204" pitchFamily="34" charset="0"/>
              <a:buChar char="•"/>
            </a:pPr>
            <a:r>
              <a:rPr lang="en-GB" altLang="en-US" sz="1800" dirty="0"/>
              <a:t>second year cadets 13/14 years of age</a:t>
            </a:r>
          </a:p>
          <a:p>
            <a:pPr marL="685800" lvl="1">
              <a:buFont typeface="Arial" panose="020B0604020202020204" pitchFamily="34" charset="0"/>
              <a:buChar char="•"/>
            </a:pPr>
            <a:r>
              <a:rPr lang="en-GB" altLang="en-US" sz="1800" dirty="0"/>
              <a:t>Level 2 cadets</a:t>
            </a:r>
          </a:p>
          <a:p>
            <a:pPr marL="0" indent="0">
              <a:buFont typeface="Arial" charset="0"/>
              <a:buNone/>
            </a:pPr>
            <a:endParaRPr lang="en-GB" altLang="en-US" sz="1800" dirty="0"/>
          </a:p>
          <a:p>
            <a:pPr marL="0" indent="0">
              <a:buFont typeface="Arial" charset="0"/>
              <a:buNone/>
            </a:pPr>
            <a:r>
              <a:rPr lang="en-GB" altLang="en-US" sz="2000" b="1" dirty="0"/>
              <a:t>Note:</a:t>
            </a:r>
            <a:r>
              <a:rPr lang="en-GB" altLang="en-US" sz="2000" dirty="0"/>
              <a:t>	 Cadets cannot have Participation Limitations that preclude them from participation.</a:t>
            </a:r>
          </a:p>
          <a:p>
            <a:endParaRPr lang="en-CA" altLang="en-US" sz="2000" dirty="0"/>
          </a:p>
        </p:txBody>
      </p:sp>
    </p:spTree>
    <p:extLst>
      <p:ext uri="{BB962C8B-B14F-4D97-AF65-F5344CB8AC3E}">
        <p14:creationId xmlns:p14="http://schemas.microsoft.com/office/powerpoint/2010/main" val="1342994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9C62301E-DD30-4CC0-B4C6-1C8B85C2C259}"/>
              </a:ext>
            </a:extLst>
          </p:cNvPr>
          <p:cNvSpPr txBox="1">
            <a:spLocks/>
          </p:cNvSpPr>
          <p:nvPr/>
        </p:nvSpPr>
        <p:spPr>
          <a:xfrm>
            <a:off x="457200" y="1484784"/>
            <a:ext cx="8229600" cy="864096"/>
          </a:xfrm>
          <a:prstGeom prst="rect">
            <a:avLst/>
          </a:prstGeom>
        </p:spPr>
        <p:txBody>
          <a:bodyPr>
            <a:noAutofit/>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altLang="en-US" sz="3600" i="1" dirty="0">
                <a:latin typeface="+mn-lt"/>
                <a:cs typeface="Arial" panose="020B0604020202020204" pitchFamily="34" charset="0"/>
              </a:rPr>
              <a:t>Cadet Activity Program (CAP)</a:t>
            </a:r>
            <a:endParaRPr lang="en-CA" sz="3600" dirty="0">
              <a:latin typeface="+mn-lt"/>
            </a:endParaRPr>
          </a:p>
        </p:txBody>
      </p:sp>
      <p:sp>
        <p:nvSpPr>
          <p:cNvPr id="3" name="Text Placeholder 1">
            <a:extLst>
              <a:ext uri="{FF2B5EF4-FFF2-40B4-BE49-F238E27FC236}">
                <a16:creationId xmlns:a16="http://schemas.microsoft.com/office/drawing/2014/main" id="{D7811E2B-7559-4DB7-B6FB-BB9C6A5B11E9}"/>
              </a:ext>
            </a:extLst>
          </p:cNvPr>
          <p:cNvSpPr txBox="1">
            <a:spLocks/>
          </p:cNvSpPr>
          <p:nvPr/>
        </p:nvSpPr>
        <p:spPr>
          <a:xfrm>
            <a:off x="457200" y="2162123"/>
            <a:ext cx="8229600" cy="639762"/>
          </a:xfrm>
          <a:prstGeom prst="rect">
            <a:avLst/>
          </a:prstGeom>
        </p:spPr>
        <p:txBody>
          <a:bodyPr anchor="t">
            <a:no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CA" sz="2000" dirty="0"/>
              <a:t>Course Dates and Locations</a:t>
            </a:r>
          </a:p>
        </p:txBody>
      </p:sp>
      <p:sp>
        <p:nvSpPr>
          <p:cNvPr id="4" name="Content Placeholder 6">
            <a:extLst>
              <a:ext uri="{FF2B5EF4-FFF2-40B4-BE49-F238E27FC236}">
                <a16:creationId xmlns:a16="http://schemas.microsoft.com/office/drawing/2014/main" id="{CF58D2FB-338E-446C-81A9-70BA9CF4B53D}"/>
              </a:ext>
            </a:extLst>
          </p:cNvPr>
          <p:cNvSpPr txBox="1">
            <a:spLocks/>
          </p:cNvSpPr>
          <p:nvPr/>
        </p:nvSpPr>
        <p:spPr>
          <a:xfrm>
            <a:off x="411480" y="2708920"/>
            <a:ext cx="8321040" cy="3816424"/>
          </a:xfrm>
          <a:prstGeom prst="rect">
            <a:avLst/>
          </a:prstGeom>
        </p:spPr>
        <p:txBody>
          <a:bodyPr>
            <a:no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buFontTx/>
              <a:buNone/>
            </a:pPr>
            <a:r>
              <a:rPr lang="en-GB" altLang="en-US" sz="1500" dirty="0" err="1"/>
              <a:t>Northwestern</a:t>
            </a:r>
            <a:r>
              <a:rPr lang="en-GB" altLang="en-US" sz="1500" dirty="0"/>
              <a:t> Area:		CAP 1 Sites:	Edmonton, Grand Prairie</a:t>
            </a:r>
          </a:p>
          <a:p>
            <a:pPr>
              <a:lnSpc>
                <a:spcPct val="90000"/>
              </a:lnSpc>
              <a:buFontTx/>
              <a:buNone/>
            </a:pPr>
            <a:r>
              <a:rPr lang="en-GB" altLang="en-US" sz="1500" dirty="0"/>
              <a:t>				CAP 2 Sites:	Edmonton, Grand Prairie, Camp Wright</a:t>
            </a:r>
          </a:p>
          <a:p>
            <a:pPr>
              <a:lnSpc>
                <a:spcPct val="90000"/>
              </a:lnSpc>
              <a:buFontTx/>
              <a:buNone/>
            </a:pPr>
            <a:endParaRPr lang="en-GB" altLang="en-US" sz="1000" dirty="0"/>
          </a:p>
          <a:p>
            <a:pPr>
              <a:lnSpc>
                <a:spcPct val="90000"/>
              </a:lnSpc>
              <a:buFontTx/>
              <a:buNone/>
            </a:pPr>
            <a:r>
              <a:rPr lang="en-GB" altLang="en-US" sz="1500" dirty="0"/>
              <a:t>Southern Alberta Area:	CAP 1 Sites:	Calgary, Balzac, Medicine Hat, Lethbridge</a:t>
            </a:r>
          </a:p>
          <a:p>
            <a:pPr>
              <a:lnSpc>
                <a:spcPct val="90000"/>
              </a:lnSpc>
              <a:buFontTx/>
              <a:buNone/>
            </a:pPr>
            <a:r>
              <a:rPr lang="en-GB" altLang="en-US" sz="1500" dirty="0"/>
              <a:t>				CAP 2 Sites:	Calgary, Balzac, Rocky Mountain CTC</a:t>
            </a:r>
          </a:p>
          <a:p>
            <a:pPr>
              <a:lnSpc>
                <a:spcPct val="90000"/>
              </a:lnSpc>
              <a:buFontTx/>
              <a:buNone/>
            </a:pPr>
            <a:endParaRPr lang="en-GB" altLang="en-US" sz="1000" dirty="0"/>
          </a:p>
          <a:p>
            <a:pPr>
              <a:lnSpc>
                <a:spcPct val="90000"/>
              </a:lnSpc>
              <a:buFontTx/>
              <a:buNone/>
            </a:pPr>
            <a:r>
              <a:rPr lang="en-GB" altLang="en-US" sz="1500" dirty="0"/>
              <a:t>Central Prairie Area:		CAP 1 Sites:	Saskatoon, Regina, Prince Albert, Yorkton</a:t>
            </a:r>
          </a:p>
          <a:p>
            <a:pPr>
              <a:lnSpc>
                <a:spcPct val="90000"/>
              </a:lnSpc>
              <a:buFontTx/>
              <a:buNone/>
            </a:pPr>
            <a:r>
              <a:rPr lang="en-GB" altLang="en-US" sz="1500" dirty="0"/>
              <a:t>				CAP 2 Sites	Saskatoon, Regina, </a:t>
            </a:r>
            <a:r>
              <a:rPr lang="en-GB" altLang="en-US" sz="1500" dirty="0" err="1"/>
              <a:t>Saskadet</a:t>
            </a:r>
            <a:endParaRPr lang="en-GB" altLang="en-US" sz="1500" dirty="0"/>
          </a:p>
          <a:p>
            <a:pPr>
              <a:lnSpc>
                <a:spcPct val="90000"/>
              </a:lnSpc>
              <a:buFontTx/>
              <a:buNone/>
            </a:pPr>
            <a:endParaRPr lang="en-GB" altLang="en-US" sz="1000" dirty="0"/>
          </a:p>
          <a:p>
            <a:pPr>
              <a:lnSpc>
                <a:spcPct val="90000"/>
              </a:lnSpc>
              <a:buFontTx/>
              <a:buNone/>
            </a:pPr>
            <a:r>
              <a:rPr lang="en-GB" altLang="en-US" sz="1400" dirty="0" err="1"/>
              <a:t>Northeastern</a:t>
            </a:r>
            <a:r>
              <a:rPr lang="en-GB" altLang="en-US" sz="1400" dirty="0"/>
              <a:t> Area:		</a:t>
            </a:r>
            <a:r>
              <a:rPr lang="en-GB" altLang="en-US" sz="1500" dirty="0"/>
              <a:t>CAP 1 Sites:	Winnipeg, </a:t>
            </a:r>
            <a:r>
              <a:rPr lang="en-GB" altLang="en-US" sz="1500" dirty="0" err="1"/>
              <a:t>Shilo</a:t>
            </a:r>
            <a:r>
              <a:rPr lang="en-GB" altLang="en-US" sz="1500" dirty="0"/>
              <a:t> </a:t>
            </a:r>
          </a:p>
          <a:p>
            <a:pPr>
              <a:lnSpc>
                <a:spcPct val="90000"/>
              </a:lnSpc>
              <a:buFontTx/>
              <a:buNone/>
            </a:pPr>
            <a:r>
              <a:rPr lang="en-GB" altLang="en-US" sz="1500" dirty="0"/>
              <a:t>				CAP 2 Sites:	Winnipeg, </a:t>
            </a:r>
            <a:r>
              <a:rPr lang="en-GB" altLang="en-US" sz="1500" dirty="0" err="1"/>
              <a:t>Shilo</a:t>
            </a:r>
            <a:endParaRPr lang="en-GB" altLang="en-US" sz="1500" dirty="0"/>
          </a:p>
          <a:p>
            <a:pPr>
              <a:lnSpc>
                <a:spcPct val="90000"/>
              </a:lnSpc>
              <a:buFontTx/>
              <a:buNone/>
            </a:pPr>
            <a:endParaRPr lang="en-GB" altLang="en-US" sz="1000" dirty="0"/>
          </a:p>
          <a:p>
            <a:pPr>
              <a:lnSpc>
                <a:spcPct val="90000"/>
              </a:lnSpc>
              <a:buFontTx/>
              <a:buNone/>
            </a:pPr>
            <a:r>
              <a:rPr lang="en-GB" altLang="en-US" sz="1500" dirty="0"/>
              <a:t>Northern/Isolated Communities:	CAP Site	Whitehorse CTC </a:t>
            </a:r>
          </a:p>
          <a:p>
            <a:pPr>
              <a:lnSpc>
                <a:spcPct val="90000"/>
              </a:lnSpc>
              <a:buFontTx/>
              <a:buNone/>
            </a:pPr>
            <a:endParaRPr lang="en-GB" altLang="en-US" sz="1000" dirty="0"/>
          </a:p>
          <a:p>
            <a:pPr marL="0" indent="0">
              <a:lnSpc>
                <a:spcPct val="90000"/>
              </a:lnSpc>
              <a:buFontTx/>
              <a:buNone/>
            </a:pPr>
            <a:r>
              <a:rPr lang="en-GB" altLang="en-US" sz="1500" dirty="0"/>
              <a:t>CAP Activities will operate between 10 Jul - 25 Aug.  Specific dates and locations will be based on community and resource availability.</a:t>
            </a:r>
          </a:p>
        </p:txBody>
      </p:sp>
    </p:spTree>
    <p:extLst>
      <p:ext uri="{BB962C8B-B14F-4D97-AF65-F5344CB8AC3E}">
        <p14:creationId xmlns:p14="http://schemas.microsoft.com/office/powerpoint/2010/main" val="645212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3BBE07F-B17C-44D7-B9B2-ECE122C17B40}"/>
              </a:ext>
            </a:extLst>
          </p:cNvPr>
          <p:cNvSpPr txBox="1">
            <a:spLocks/>
          </p:cNvSpPr>
          <p:nvPr/>
        </p:nvSpPr>
        <p:spPr>
          <a:xfrm>
            <a:off x="457200" y="1469244"/>
            <a:ext cx="8229600" cy="792088"/>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altLang="en-US" i="1" dirty="0">
                <a:latin typeface="+mn-lt"/>
                <a:cs typeface="Arial" panose="020B0604020202020204" pitchFamily="34" charset="0"/>
              </a:rPr>
              <a:t>Summer Courses Available to Air Cadets</a:t>
            </a:r>
            <a:endParaRPr lang="en-CA" dirty="0">
              <a:latin typeface="+mn-lt"/>
            </a:endParaRPr>
          </a:p>
        </p:txBody>
      </p:sp>
      <p:sp>
        <p:nvSpPr>
          <p:cNvPr id="3" name="Content Placeholder 6">
            <a:extLst>
              <a:ext uri="{FF2B5EF4-FFF2-40B4-BE49-F238E27FC236}">
                <a16:creationId xmlns:a16="http://schemas.microsoft.com/office/drawing/2014/main" id="{1E9A97E6-4EBC-4046-8C07-A7FB9B020757}"/>
              </a:ext>
            </a:extLst>
          </p:cNvPr>
          <p:cNvSpPr txBox="1">
            <a:spLocks/>
          </p:cNvSpPr>
          <p:nvPr/>
        </p:nvSpPr>
        <p:spPr>
          <a:xfrm>
            <a:off x="457200" y="2348880"/>
            <a:ext cx="8229600" cy="3816424"/>
          </a:xfrm>
          <a:prstGeom prst="rect">
            <a:avLst/>
          </a:prstGeom>
        </p:spPr>
        <p:txBody>
          <a:bodyPr>
            <a:normAutofit fontScale="92500" lnSpcReduction="1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CA" altLang="en-US" sz="2000" dirty="0"/>
              <a:t>Drill &amp; Ceremonial Instructor</a:t>
            </a:r>
          </a:p>
          <a:p>
            <a:r>
              <a:rPr lang="en-CA" altLang="en-US" sz="2000" dirty="0"/>
              <a:t>Fitness &amp; Sports Instructor</a:t>
            </a:r>
          </a:p>
          <a:p>
            <a:r>
              <a:rPr lang="en-CA" altLang="en-US" sz="2000" dirty="0"/>
              <a:t>Air Rifle Marksmanship Instructor</a:t>
            </a:r>
          </a:p>
          <a:p>
            <a:r>
              <a:rPr lang="en-CA" altLang="en-US" sz="2000" dirty="0"/>
              <a:t>Glider Pilot Training Course</a:t>
            </a:r>
          </a:p>
          <a:p>
            <a:r>
              <a:rPr lang="en-CA" altLang="en-US" sz="2000" dirty="0"/>
              <a:t>Power Pilot Training Course</a:t>
            </a:r>
          </a:p>
          <a:p>
            <a:r>
              <a:rPr lang="en-CA" altLang="en-US" sz="2000" dirty="0"/>
              <a:t>Advanced Aviation</a:t>
            </a:r>
          </a:p>
          <a:p>
            <a:r>
              <a:rPr lang="en-CA" altLang="en-US" sz="2000" dirty="0"/>
              <a:t>Survival Instructor</a:t>
            </a:r>
          </a:p>
          <a:p>
            <a:r>
              <a:rPr lang="en-CA" altLang="en-US" sz="2000" dirty="0"/>
              <a:t>Military Band Musician</a:t>
            </a:r>
          </a:p>
          <a:p>
            <a:r>
              <a:rPr lang="en-CA" altLang="en-US" sz="2000" dirty="0"/>
              <a:t>International Air Cadet Exchange UK</a:t>
            </a:r>
          </a:p>
          <a:p>
            <a:r>
              <a:rPr lang="en-CA" altLang="en-US" sz="2000" dirty="0"/>
              <a:t>International Air Cadet Exchange USA</a:t>
            </a:r>
          </a:p>
          <a:p>
            <a:r>
              <a:rPr lang="en-CA" altLang="en-US" sz="2000" dirty="0"/>
              <a:t>Civil Air Patrol Cadet Officer Program USA</a:t>
            </a:r>
          </a:p>
        </p:txBody>
      </p:sp>
    </p:spTree>
    <p:extLst>
      <p:ext uri="{BB962C8B-B14F-4D97-AF65-F5344CB8AC3E}">
        <p14:creationId xmlns:p14="http://schemas.microsoft.com/office/powerpoint/2010/main" val="2705417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F14FCED-1D03-4940-9490-B226A1D39AE9}"/>
              </a:ext>
            </a:extLst>
          </p:cNvPr>
          <p:cNvSpPr txBox="1">
            <a:spLocks/>
          </p:cNvSpPr>
          <p:nvPr/>
        </p:nvSpPr>
        <p:spPr>
          <a:xfrm>
            <a:off x="323528" y="1268760"/>
            <a:ext cx="8229600" cy="1143000"/>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defRPr/>
            </a:pPr>
            <a:endParaRPr lang="en-CA" sz="1400" dirty="0">
              <a:latin typeface="+mn-lt"/>
            </a:endParaRPr>
          </a:p>
        </p:txBody>
      </p:sp>
      <p:sp>
        <p:nvSpPr>
          <p:cNvPr id="3" name="Title 5">
            <a:extLst>
              <a:ext uri="{FF2B5EF4-FFF2-40B4-BE49-F238E27FC236}">
                <a16:creationId xmlns:a16="http://schemas.microsoft.com/office/drawing/2014/main" id="{752187EA-DA87-4CD3-AB4B-F3F2593736B6}"/>
              </a:ext>
            </a:extLst>
          </p:cNvPr>
          <p:cNvSpPr txBox="1">
            <a:spLocks/>
          </p:cNvSpPr>
          <p:nvPr/>
        </p:nvSpPr>
        <p:spPr>
          <a:xfrm>
            <a:off x="457200" y="1469244"/>
            <a:ext cx="8229600" cy="792088"/>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altLang="en-US" i="1" dirty="0">
                <a:latin typeface="+mn-lt"/>
                <a:cs typeface="Arial" panose="020B0604020202020204" pitchFamily="34" charset="0"/>
              </a:rPr>
              <a:t>Who Can Attend the Summer Courses?</a:t>
            </a:r>
            <a:endParaRPr lang="en-CA" dirty="0">
              <a:latin typeface="+mn-lt"/>
            </a:endParaRPr>
          </a:p>
        </p:txBody>
      </p:sp>
      <p:sp>
        <p:nvSpPr>
          <p:cNvPr id="4" name="Content Placeholder 6">
            <a:extLst>
              <a:ext uri="{FF2B5EF4-FFF2-40B4-BE49-F238E27FC236}">
                <a16:creationId xmlns:a16="http://schemas.microsoft.com/office/drawing/2014/main" id="{CBA05B48-F8B6-49BD-9A47-69AD26B3952D}"/>
              </a:ext>
            </a:extLst>
          </p:cNvPr>
          <p:cNvSpPr txBox="1">
            <a:spLocks/>
          </p:cNvSpPr>
          <p:nvPr/>
        </p:nvSpPr>
        <p:spPr>
          <a:xfrm>
            <a:off x="457200" y="2261332"/>
            <a:ext cx="8229600" cy="3654972"/>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altLang="en-US" sz="2000" dirty="0"/>
              <a:t>Cadets 14 to 16 years of age </a:t>
            </a:r>
          </a:p>
          <a:p>
            <a:r>
              <a:rPr lang="en-GB" altLang="en-US" sz="2000" dirty="0"/>
              <a:t>Completed Proficiency Level 3 (Proficiency Level 4 and Level 5 are required for some courses)</a:t>
            </a:r>
          </a:p>
          <a:p>
            <a:r>
              <a:rPr lang="en-GB" altLang="en-US" sz="2000" dirty="0"/>
              <a:t>Be physically fit and in good health</a:t>
            </a:r>
          </a:p>
          <a:p>
            <a:r>
              <a:rPr lang="en-GB" altLang="en-US" sz="2000" dirty="0"/>
              <a:t>Have no participation limitations precluding them from participation at the CTC and/or course</a:t>
            </a:r>
          </a:p>
          <a:p>
            <a:r>
              <a:rPr lang="en-GB" altLang="en-US" sz="2000" dirty="0"/>
              <a:t>Be recommended by the Squadron Commanding Officer and selected by the RCSU</a:t>
            </a:r>
          </a:p>
        </p:txBody>
      </p:sp>
    </p:spTree>
    <p:extLst>
      <p:ext uri="{BB962C8B-B14F-4D97-AF65-F5344CB8AC3E}">
        <p14:creationId xmlns:p14="http://schemas.microsoft.com/office/powerpoint/2010/main" val="3704913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9E3BA937-95A9-4FE4-BB2B-0E703CC4F589}"/>
              </a:ext>
            </a:extLst>
          </p:cNvPr>
          <p:cNvSpPr txBox="1">
            <a:spLocks/>
          </p:cNvSpPr>
          <p:nvPr/>
        </p:nvSpPr>
        <p:spPr>
          <a:xfrm>
            <a:off x="457200" y="1412776"/>
            <a:ext cx="8229600"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dirty="0">
                <a:latin typeface="+mn-lt"/>
                <a:cs typeface="Arial" panose="020B0604020202020204" pitchFamily="34" charset="0"/>
              </a:rPr>
              <a:t>Drill and Ceremonial Instructor</a:t>
            </a:r>
            <a:endParaRPr lang="en-CA" sz="1600" dirty="0">
              <a:latin typeface="+mn-lt"/>
            </a:endParaRPr>
          </a:p>
        </p:txBody>
      </p:sp>
      <p:sp>
        <p:nvSpPr>
          <p:cNvPr id="3" name="Text Placeholder 2">
            <a:extLst>
              <a:ext uri="{FF2B5EF4-FFF2-40B4-BE49-F238E27FC236}">
                <a16:creationId xmlns:a16="http://schemas.microsoft.com/office/drawing/2014/main" id="{4F19F5E8-CF40-4F2C-8F32-75EDEF8C0157}"/>
              </a:ext>
            </a:extLst>
          </p:cNvPr>
          <p:cNvSpPr txBox="1">
            <a:spLocks/>
          </p:cNvSpPr>
          <p:nvPr/>
        </p:nvSpPr>
        <p:spPr>
          <a:xfrm>
            <a:off x="457200" y="2060126"/>
            <a:ext cx="8001000" cy="432770"/>
          </a:xfrm>
          <a:prstGeom prst="rect">
            <a:avLst/>
          </a:prstGeom>
        </p:spPr>
        <p:txBody>
          <a:bodyPr anchor="t">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90000"/>
              </a:lnSpc>
              <a:buNone/>
            </a:pPr>
            <a:r>
              <a:rPr lang="en-GB" altLang="en-US" sz="2400" b="1" dirty="0">
                <a:solidFill>
                  <a:srgbClr val="00B050"/>
                </a:solidFill>
              </a:rPr>
              <a:t>Vernon CTC – Vernon, BC</a:t>
            </a:r>
          </a:p>
        </p:txBody>
      </p:sp>
      <p:sp>
        <p:nvSpPr>
          <p:cNvPr id="4" name="Content Placeholder 6">
            <a:extLst>
              <a:ext uri="{FF2B5EF4-FFF2-40B4-BE49-F238E27FC236}">
                <a16:creationId xmlns:a16="http://schemas.microsoft.com/office/drawing/2014/main" id="{4D624910-FCF7-4FA4-AED6-61A5F65690C2}"/>
              </a:ext>
            </a:extLst>
          </p:cNvPr>
          <p:cNvSpPr txBox="1">
            <a:spLocks/>
          </p:cNvSpPr>
          <p:nvPr/>
        </p:nvSpPr>
        <p:spPr>
          <a:xfrm>
            <a:off x="457200" y="2585785"/>
            <a:ext cx="4040188" cy="3951288"/>
          </a:xfrm>
          <a:prstGeom prst="rect">
            <a:avLst/>
          </a:prstGeom>
        </p:spPr>
        <p:txBody>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Font typeface="Arial" charset="0"/>
              <a:buNone/>
            </a:pPr>
            <a:r>
              <a:rPr lang="en-CA" sz="1700" b="1" dirty="0"/>
              <a:t>Basic Course Information:</a:t>
            </a:r>
          </a:p>
          <a:p>
            <a:pPr>
              <a:lnSpc>
                <a:spcPct val="90000"/>
              </a:lnSpc>
              <a:buFont typeface="Arial" panose="020B0604020202020204" pitchFamily="34" charset="0"/>
              <a:buChar char="•"/>
            </a:pPr>
            <a:r>
              <a:rPr lang="en-CA" sz="1700" dirty="0"/>
              <a:t>Hybrid Course with an online component prior to in-person training</a:t>
            </a:r>
          </a:p>
          <a:p>
            <a:pPr>
              <a:lnSpc>
                <a:spcPct val="90000"/>
              </a:lnSpc>
              <a:buFont typeface="Arial" panose="020B0604020202020204" pitchFamily="34" charset="0"/>
              <a:buChar char="•"/>
            </a:pPr>
            <a:r>
              <a:rPr lang="en-CA" sz="1700" dirty="0"/>
              <a:t>This course provides cadets an opportunity to develop the skills and knowledge to become a Drill and Ceremonial Instructor</a:t>
            </a:r>
            <a:endParaRPr lang="en-GB" altLang="en-US" sz="1700" dirty="0"/>
          </a:p>
        </p:txBody>
      </p:sp>
      <p:sp>
        <p:nvSpPr>
          <p:cNvPr id="5" name="Content Placeholder 4">
            <a:extLst>
              <a:ext uri="{FF2B5EF4-FFF2-40B4-BE49-F238E27FC236}">
                <a16:creationId xmlns:a16="http://schemas.microsoft.com/office/drawing/2014/main" id="{F7538E3D-592C-44B1-92EF-79104E81C35A}"/>
              </a:ext>
            </a:extLst>
          </p:cNvPr>
          <p:cNvSpPr txBox="1">
            <a:spLocks/>
          </p:cNvSpPr>
          <p:nvPr/>
        </p:nvSpPr>
        <p:spPr>
          <a:xfrm>
            <a:off x="4644045" y="2585785"/>
            <a:ext cx="4041775" cy="3951288"/>
          </a:xfrm>
          <a:prstGeom prst="rect">
            <a:avLst/>
          </a:prstGeom>
        </p:spPr>
        <p:txBody>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CA" sz="1700" b="1" dirty="0"/>
              <a:t>Course Dates and Prerequisites:</a:t>
            </a:r>
          </a:p>
          <a:p>
            <a:r>
              <a:rPr lang="en-CA" sz="1700" dirty="0"/>
              <a:t>17 Jul – 4 Aug 2023 (not including travel)</a:t>
            </a:r>
          </a:p>
          <a:p>
            <a:r>
              <a:rPr lang="en-CA" sz="1700" dirty="0"/>
              <a:t>Level 3 qualified by 30 Jun 2023</a:t>
            </a:r>
          </a:p>
          <a:p>
            <a:r>
              <a:rPr lang="en-CA" sz="1700" dirty="0"/>
              <a:t>14 years of age by course start date</a:t>
            </a:r>
          </a:p>
          <a:p>
            <a:r>
              <a:rPr lang="en-CA" sz="1700" dirty="0"/>
              <a:t>Must be available for the full duration of the course</a:t>
            </a:r>
          </a:p>
          <a:p>
            <a:r>
              <a:rPr lang="en-CA" sz="1700" dirty="0"/>
              <a:t>No Participation Limitations with regards to participation in activities</a:t>
            </a:r>
          </a:p>
          <a:p>
            <a:r>
              <a:rPr lang="en-CA" sz="1700" dirty="0"/>
              <a:t>Activated C365 account and access to Teams and Outlook</a:t>
            </a:r>
          </a:p>
        </p:txBody>
      </p:sp>
    </p:spTree>
    <p:extLst>
      <p:ext uri="{BB962C8B-B14F-4D97-AF65-F5344CB8AC3E}">
        <p14:creationId xmlns:p14="http://schemas.microsoft.com/office/powerpoint/2010/main" val="2606516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7B48458-24CE-4311-B52B-071BE17B1FF6}"/>
              </a:ext>
            </a:extLst>
          </p:cNvPr>
          <p:cNvSpPr txBox="1">
            <a:spLocks/>
          </p:cNvSpPr>
          <p:nvPr/>
        </p:nvSpPr>
        <p:spPr>
          <a:xfrm>
            <a:off x="457200" y="1412777"/>
            <a:ext cx="8229600" cy="720080"/>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dirty="0">
                <a:latin typeface="+mn-lt"/>
                <a:cs typeface="Arial" panose="020B0604020202020204" pitchFamily="34" charset="0"/>
              </a:rPr>
              <a:t>Fitness and Sports Instructor</a:t>
            </a:r>
            <a:endParaRPr lang="en-CA" sz="1600" dirty="0">
              <a:latin typeface="+mn-lt"/>
            </a:endParaRPr>
          </a:p>
        </p:txBody>
      </p:sp>
      <p:sp>
        <p:nvSpPr>
          <p:cNvPr id="3" name="Text Placeholder 2">
            <a:extLst>
              <a:ext uri="{FF2B5EF4-FFF2-40B4-BE49-F238E27FC236}">
                <a16:creationId xmlns:a16="http://schemas.microsoft.com/office/drawing/2014/main" id="{01809328-93C3-41D8-A27E-54E450719396}"/>
              </a:ext>
            </a:extLst>
          </p:cNvPr>
          <p:cNvSpPr txBox="1">
            <a:spLocks/>
          </p:cNvSpPr>
          <p:nvPr/>
        </p:nvSpPr>
        <p:spPr>
          <a:xfrm>
            <a:off x="457200" y="2060126"/>
            <a:ext cx="8001000" cy="432770"/>
          </a:xfrm>
          <a:prstGeom prst="rect">
            <a:avLst/>
          </a:prstGeom>
        </p:spPr>
        <p:txBody>
          <a:bodyPr anchor="t">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90000"/>
              </a:lnSpc>
              <a:buNone/>
            </a:pPr>
            <a:r>
              <a:rPr lang="en-GB" altLang="en-US" sz="2400" b="1" dirty="0">
                <a:solidFill>
                  <a:srgbClr val="00B050"/>
                </a:solidFill>
              </a:rPr>
              <a:t>Vernon CTC – Vernon, BC</a:t>
            </a:r>
          </a:p>
        </p:txBody>
      </p:sp>
      <p:sp>
        <p:nvSpPr>
          <p:cNvPr id="4" name="Content Placeholder 6">
            <a:extLst>
              <a:ext uri="{FF2B5EF4-FFF2-40B4-BE49-F238E27FC236}">
                <a16:creationId xmlns:a16="http://schemas.microsoft.com/office/drawing/2014/main" id="{B9C61413-438F-45C2-9CE9-3DBB93AA6052}"/>
              </a:ext>
            </a:extLst>
          </p:cNvPr>
          <p:cNvSpPr txBox="1">
            <a:spLocks/>
          </p:cNvSpPr>
          <p:nvPr/>
        </p:nvSpPr>
        <p:spPr>
          <a:xfrm>
            <a:off x="457200" y="2535555"/>
            <a:ext cx="4040188" cy="3951288"/>
          </a:xfrm>
          <a:prstGeom prst="rect">
            <a:avLst/>
          </a:prstGeom>
        </p:spPr>
        <p:txBody>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Font typeface="Arial" charset="0"/>
              <a:buNone/>
            </a:pPr>
            <a:r>
              <a:rPr lang="en-CA" sz="1700" b="1" dirty="0"/>
              <a:t>Basic Course Information:</a:t>
            </a:r>
          </a:p>
          <a:p>
            <a:pPr>
              <a:lnSpc>
                <a:spcPct val="90000"/>
              </a:lnSpc>
              <a:buFont typeface="Arial" panose="020B0604020202020204" pitchFamily="34" charset="0"/>
              <a:buChar char="•"/>
            </a:pPr>
            <a:r>
              <a:rPr lang="en-CA" sz="1700" dirty="0"/>
              <a:t>Hybrid Course with an online component prior to in-person training</a:t>
            </a:r>
          </a:p>
          <a:p>
            <a:pPr>
              <a:lnSpc>
                <a:spcPct val="90000"/>
              </a:lnSpc>
              <a:buFont typeface="Arial" panose="020B0604020202020204" pitchFamily="34" charset="0"/>
              <a:buChar char="•"/>
            </a:pPr>
            <a:r>
              <a:rPr lang="en-CA" sz="1700" dirty="0"/>
              <a:t>This course provides cadets an opportunity to develop the skills and knowledge to become a Fitness and Sports Instructor</a:t>
            </a:r>
          </a:p>
          <a:p>
            <a:pPr>
              <a:lnSpc>
                <a:spcPct val="90000"/>
              </a:lnSpc>
              <a:buFont typeface="Arial" panose="020B0604020202020204" pitchFamily="34" charset="0"/>
              <a:buChar char="•"/>
            </a:pPr>
            <a:r>
              <a:rPr lang="en-CA" altLang="en-US" sz="1700" dirty="0"/>
              <a:t>Cadets should have an interest in participating in physical activities</a:t>
            </a:r>
            <a:endParaRPr lang="en-GB" altLang="en-US" sz="1700" dirty="0"/>
          </a:p>
        </p:txBody>
      </p:sp>
      <p:sp>
        <p:nvSpPr>
          <p:cNvPr id="5" name="Content Placeholder 4">
            <a:extLst>
              <a:ext uri="{FF2B5EF4-FFF2-40B4-BE49-F238E27FC236}">
                <a16:creationId xmlns:a16="http://schemas.microsoft.com/office/drawing/2014/main" id="{76CF3363-BDA8-4EB8-ABE2-0B3460E18FB7}"/>
              </a:ext>
            </a:extLst>
          </p:cNvPr>
          <p:cNvSpPr txBox="1">
            <a:spLocks/>
          </p:cNvSpPr>
          <p:nvPr/>
        </p:nvSpPr>
        <p:spPr>
          <a:xfrm>
            <a:off x="4645025" y="2535555"/>
            <a:ext cx="4041775" cy="3951288"/>
          </a:xfrm>
          <a:prstGeom prst="rect">
            <a:avLst/>
          </a:prstGeom>
        </p:spPr>
        <p:txBody>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CA" sz="1700" b="1" dirty="0"/>
              <a:t>Course Dates and Prerequisites:</a:t>
            </a:r>
          </a:p>
          <a:p>
            <a:r>
              <a:rPr lang="en-CA" sz="1700" dirty="0"/>
              <a:t>17 Jul – 4 Aug 2023 (not including travel)</a:t>
            </a:r>
          </a:p>
          <a:p>
            <a:r>
              <a:rPr lang="en-CA" sz="1700" dirty="0"/>
              <a:t>Level 3 qualified by 30 Jun 2023</a:t>
            </a:r>
          </a:p>
          <a:p>
            <a:r>
              <a:rPr lang="en-CA" sz="1700" dirty="0"/>
              <a:t>14 years of age by course start date</a:t>
            </a:r>
          </a:p>
          <a:p>
            <a:r>
              <a:rPr lang="en-CA" sz="1700" dirty="0"/>
              <a:t>Must be available for the full duration of the course</a:t>
            </a:r>
          </a:p>
          <a:p>
            <a:r>
              <a:rPr lang="en-CA" sz="1700" dirty="0"/>
              <a:t>No Participation Limitations with regards to participation in activities</a:t>
            </a:r>
          </a:p>
          <a:p>
            <a:r>
              <a:rPr lang="en-CA" sz="1700" dirty="0"/>
              <a:t>Activated C365 account and access to Teams and Outlook</a:t>
            </a:r>
          </a:p>
        </p:txBody>
      </p:sp>
    </p:spTree>
    <p:extLst>
      <p:ext uri="{BB962C8B-B14F-4D97-AF65-F5344CB8AC3E}">
        <p14:creationId xmlns:p14="http://schemas.microsoft.com/office/powerpoint/2010/main" val="2952733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5121DC11-ABB5-4F07-9F91-4B01C05EE095}"/>
              </a:ext>
            </a:extLst>
          </p:cNvPr>
          <p:cNvSpPr txBox="1">
            <a:spLocks/>
          </p:cNvSpPr>
          <p:nvPr/>
        </p:nvSpPr>
        <p:spPr>
          <a:xfrm>
            <a:off x="323528" y="1412776"/>
            <a:ext cx="8229600"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dirty="0">
                <a:latin typeface="+mn-lt"/>
                <a:cs typeface="Arial" panose="020B0604020202020204" pitchFamily="34" charset="0"/>
              </a:rPr>
              <a:t>Air Rifle Marksmanship Instructor</a:t>
            </a:r>
            <a:endParaRPr lang="en-CA" sz="1600" dirty="0">
              <a:latin typeface="+mn-lt"/>
            </a:endParaRPr>
          </a:p>
        </p:txBody>
      </p:sp>
      <p:sp>
        <p:nvSpPr>
          <p:cNvPr id="3" name="Text Placeholder 2">
            <a:extLst>
              <a:ext uri="{FF2B5EF4-FFF2-40B4-BE49-F238E27FC236}">
                <a16:creationId xmlns:a16="http://schemas.microsoft.com/office/drawing/2014/main" id="{8B413300-4F54-46FC-9FC0-38829AF21478}"/>
              </a:ext>
            </a:extLst>
          </p:cNvPr>
          <p:cNvSpPr txBox="1">
            <a:spLocks/>
          </p:cNvSpPr>
          <p:nvPr/>
        </p:nvSpPr>
        <p:spPr>
          <a:xfrm>
            <a:off x="457200" y="2060126"/>
            <a:ext cx="8001000" cy="432770"/>
          </a:xfrm>
          <a:prstGeom prst="rect">
            <a:avLst/>
          </a:prstGeom>
        </p:spPr>
        <p:txBody>
          <a:bodyPr anchor="t">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90000"/>
              </a:lnSpc>
              <a:buNone/>
            </a:pPr>
            <a:r>
              <a:rPr lang="en-GB" altLang="en-US" sz="2400" b="1" dirty="0">
                <a:solidFill>
                  <a:srgbClr val="00B050"/>
                </a:solidFill>
              </a:rPr>
              <a:t>Vernon CTC – Vernon, BC</a:t>
            </a:r>
          </a:p>
        </p:txBody>
      </p:sp>
      <p:sp>
        <p:nvSpPr>
          <p:cNvPr id="4" name="Content Placeholder 6">
            <a:extLst>
              <a:ext uri="{FF2B5EF4-FFF2-40B4-BE49-F238E27FC236}">
                <a16:creationId xmlns:a16="http://schemas.microsoft.com/office/drawing/2014/main" id="{7EDEA8F5-984D-4263-9C08-71553E3B6C74}"/>
              </a:ext>
            </a:extLst>
          </p:cNvPr>
          <p:cNvSpPr txBox="1">
            <a:spLocks/>
          </p:cNvSpPr>
          <p:nvPr/>
        </p:nvSpPr>
        <p:spPr>
          <a:xfrm>
            <a:off x="384175" y="2473411"/>
            <a:ext cx="4040188" cy="3951288"/>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Font typeface="Arial" charset="0"/>
              <a:buNone/>
            </a:pPr>
            <a:r>
              <a:rPr lang="en-CA" sz="1700" b="1" dirty="0"/>
              <a:t>Basic Course Information:</a:t>
            </a:r>
          </a:p>
          <a:p>
            <a:pPr>
              <a:lnSpc>
                <a:spcPct val="90000"/>
              </a:lnSpc>
              <a:buFont typeface="Arial" panose="020B0604020202020204" pitchFamily="34" charset="0"/>
              <a:buChar char="•"/>
            </a:pPr>
            <a:r>
              <a:rPr lang="en-CA" sz="1700" dirty="0"/>
              <a:t>Hybrid Course with an online component prior to in-person training</a:t>
            </a:r>
          </a:p>
          <a:p>
            <a:pPr>
              <a:lnSpc>
                <a:spcPct val="90000"/>
              </a:lnSpc>
              <a:buFont typeface="Arial" panose="020B0604020202020204" pitchFamily="34" charset="0"/>
              <a:buChar char="•"/>
            </a:pPr>
            <a:r>
              <a:rPr lang="en-CA" sz="1700" dirty="0"/>
              <a:t>This course provides cadets an opportunity to develop the skills and knowledge to become a Air Rifle Marksmanship Instructor</a:t>
            </a:r>
          </a:p>
          <a:p>
            <a:pPr>
              <a:lnSpc>
                <a:spcPct val="90000"/>
              </a:lnSpc>
              <a:buFont typeface="Arial" panose="020B0604020202020204" pitchFamily="34" charset="0"/>
              <a:buChar char="•"/>
            </a:pPr>
            <a:r>
              <a:rPr lang="en-CA" altLang="en-US" sz="1700" dirty="0"/>
              <a:t>Cadets should have an interest in participating in marksmanship and range activities</a:t>
            </a:r>
            <a:endParaRPr lang="en-GB" altLang="en-US" sz="1700" dirty="0"/>
          </a:p>
        </p:txBody>
      </p:sp>
      <p:sp>
        <p:nvSpPr>
          <p:cNvPr id="5" name="Content Placeholder 4">
            <a:extLst>
              <a:ext uri="{FF2B5EF4-FFF2-40B4-BE49-F238E27FC236}">
                <a16:creationId xmlns:a16="http://schemas.microsoft.com/office/drawing/2014/main" id="{5D99022A-896D-402B-9AD7-76AF877891F3}"/>
              </a:ext>
            </a:extLst>
          </p:cNvPr>
          <p:cNvSpPr txBox="1">
            <a:spLocks/>
          </p:cNvSpPr>
          <p:nvPr/>
        </p:nvSpPr>
        <p:spPr>
          <a:xfrm>
            <a:off x="4572000" y="2473411"/>
            <a:ext cx="4041775" cy="3951288"/>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CA" sz="1700" b="1" dirty="0"/>
              <a:t>Course Dates and Prerequisites:</a:t>
            </a:r>
          </a:p>
          <a:p>
            <a:r>
              <a:rPr lang="en-CA" sz="1700" dirty="0"/>
              <a:t>17 Jul – 4 Aug 2023 (not including travel)</a:t>
            </a:r>
          </a:p>
          <a:p>
            <a:r>
              <a:rPr lang="en-CA" sz="1700" dirty="0"/>
              <a:t>Level 3 qualified by 30 Jun 2023</a:t>
            </a:r>
          </a:p>
          <a:p>
            <a:r>
              <a:rPr lang="en-CA" sz="1700" dirty="0"/>
              <a:t>14 years of age by course start date</a:t>
            </a:r>
          </a:p>
          <a:p>
            <a:r>
              <a:rPr lang="en-CA" sz="1700" dirty="0"/>
              <a:t>Must be available for the full duration of the course</a:t>
            </a:r>
          </a:p>
          <a:p>
            <a:r>
              <a:rPr lang="en-CA" sz="1700" dirty="0"/>
              <a:t>No Participation Limitations with regards to participation in activities, including handling of firearms and live ammunition</a:t>
            </a:r>
          </a:p>
          <a:p>
            <a:r>
              <a:rPr lang="en-CA" sz="1700" dirty="0"/>
              <a:t>Activated C365 account and access to Teams and Outlook</a:t>
            </a:r>
          </a:p>
        </p:txBody>
      </p:sp>
    </p:spTree>
    <p:extLst>
      <p:ext uri="{BB962C8B-B14F-4D97-AF65-F5344CB8AC3E}">
        <p14:creationId xmlns:p14="http://schemas.microsoft.com/office/powerpoint/2010/main" val="1319801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54296064-C191-4673-A03D-44B18F96D396}"/>
              </a:ext>
            </a:extLst>
          </p:cNvPr>
          <p:cNvSpPr txBox="1">
            <a:spLocks/>
          </p:cNvSpPr>
          <p:nvPr/>
        </p:nvSpPr>
        <p:spPr>
          <a:xfrm>
            <a:off x="530225" y="1412054"/>
            <a:ext cx="8229600"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dirty="0">
                <a:latin typeface="+mn-lt"/>
                <a:cs typeface="Arial" panose="020B0604020202020204" pitchFamily="34" charset="0"/>
              </a:rPr>
              <a:t>Military Band Musician</a:t>
            </a:r>
            <a:endParaRPr lang="en-CA" sz="1600" dirty="0">
              <a:latin typeface="+mn-lt"/>
            </a:endParaRPr>
          </a:p>
        </p:txBody>
      </p:sp>
      <p:sp>
        <p:nvSpPr>
          <p:cNvPr id="3" name="Text Placeholder 2">
            <a:extLst>
              <a:ext uri="{FF2B5EF4-FFF2-40B4-BE49-F238E27FC236}">
                <a16:creationId xmlns:a16="http://schemas.microsoft.com/office/drawing/2014/main" id="{5E603844-8B90-446E-A77B-41E24FC6FD27}"/>
              </a:ext>
            </a:extLst>
          </p:cNvPr>
          <p:cNvSpPr txBox="1">
            <a:spLocks/>
          </p:cNvSpPr>
          <p:nvPr/>
        </p:nvSpPr>
        <p:spPr>
          <a:xfrm>
            <a:off x="457200" y="2060126"/>
            <a:ext cx="8001000" cy="432770"/>
          </a:xfrm>
          <a:prstGeom prst="rect">
            <a:avLst/>
          </a:prstGeom>
        </p:spPr>
        <p:txBody>
          <a:bodyPr anchor="t">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90000"/>
              </a:lnSpc>
              <a:buNone/>
            </a:pPr>
            <a:r>
              <a:rPr lang="en-GB" altLang="en-US" sz="2400" b="1" dirty="0">
                <a:solidFill>
                  <a:srgbClr val="00B050"/>
                </a:solidFill>
              </a:rPr>
              <a:t>HMCS QUADRA &amp; Vernon CTC - BC</a:t>
            </a:r>
          </a:p>
        </p:txBody>
      </p:sp>
      <p:sp>
        <p:nvSpPr>
          <p:cNvPr id="4" name="Content Placeholder 6">
            <a:extLst>
              <a:ext uri="{FF2B5EF4-FFF2-40B4-BE49-F238E27FC236}">
                <a16:creationId xmlns:a16="http://schemas.microsoft.com/office/drawing/2014/main" id="{82E9B90C-8BEE-4B11-A767-1ADE04041327}"/>
              </a:ext>
            </a:extLst>
          </p:cNvPr>
          <p:cNvSpPr txBox="1">
            <a:spLocks/>
          </p:cNvSpPr>
          <p:nvPr/>
        </p:nvSpPr>
        <p:spPr>
          <a:xfrm>
            <a:off x="457200" y="2636912"/>
            <a:ext cx="4040188" cy="3951288"/>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Font typeface="Arial" charset="0"/>
              <a:buNone/>
            </a:pPr>
            <a:r>
              <a:rPr lang="en-CA" sz="1700" b="1" dirty="0"/>
              <a:t>Basic Course Information:</a:t>
            </a:r>
          </a:p>
          <a:p>
            <a:pPr>
              <a:lnSpc>
                <a:spcPct val="90000"/>
              </a:lnSpc>
              <a:buFont typeface="Arial" panose="020B0604020202020204" pitchFamily="34" charset="0"/>
              <a:buChar char="•"/>
            </a:pPr>
            <a:r>
              <a:rPr lang="en-CA" sz="1700" dirty="0"/>
              <a:t>Hybrid Course with an online component prior to in-person training</a:t>
            </a:r>
          </a:p>
          <a:p>
            <a:pPr>
              <a:lnSpc>
                <a:spcPct val="90000"/>
              </a:lnSpc>
              <a:buFont typeface="Arial" panose="020B0604020202020204" pitchFamily="34" charset="0"/>
              <a:buChar char="•"/>
            </a:pPr>
            <a:r>
              <a:rPr lang="en-CA" sz="1700" dirty="0"/>
              <a:t>This course provides cadets an opportunity to develop the skills as a musician in a military/concert band environment</a:t>
            </a:r>
          </a:p>
          <a:p>
            <a:pPr>
              <a:lnSpc>
                <a:spcPct val="90000"/>
              </a:lnSpc>
              <a:buFont typeface="Arial" panose="020B0604020202020204" pitchFamily="34" charset="0"/>
              <a:buChar char="•"/>
            </a:pPr>
            <a:r>
              <a:rPr lang="en-CA" altLang="en-US" sz="1700" dirty="0"/>
              <a:t>Cadets should have an interest in learning and participating in music training</a:t>
            </a:r>
          </a:p>
          <a:p>
            <a:pPr>
              <a:lnSpc>
                <a:spcPct val="90000"/>
              </a:lnSpc>
              <a:buFont typeface="Arial" panose="020B0604020202020204" pitchFamily="34" charset="0"/>
              <a:buChar char="•"/>
            </a:pPr>
            <a:r>
              <a:rPr lang="en-CA" altLang="en-US" sz="1700" dirty="0"/>
              <a:t>Instruments will be provided at the CTC so there is no need for cadets to bring their own</a:t>
            </a:r>
            <a:endParaRPr lang="en-GB" altLang="en-US" sz="1700" dirty="0"/>
          </a:p>
        </p:txBody>
      </p:sp>
      <p:sp>
        <p:nvSpPr>
          <p:cNvPr id="5" name="Content Placeholder 4">
            <a:extLst>
              <a:ext uri="{FF2B5EF4-FFF2-40B4-BE49-F238E27FC236}">
                <a16:creationId xmlns:a16="http://schemas.microsoft.com/office/drawing/2014/main" id="{CE0D2897-9687-4F09-BCF3-16E53C3CA337}"/>
              </a:ext>
            </a:extLst>
          </p:cNvPr>
          <p:cNvSpPr txBox="1">
            <a:spLocks/>
          </p:cNvSpPr>
          <p:nvPr/>
        </p:nvSpPr>
        <p:spPr>
          <a:xfrm>
            <a:off x="4645025" y="2636912"/>
            <a:ext cx="4041775" cy="3951288"/>
          </a:xfrm>
          <a:prstGeom prst="rect">
            <a:avLst/>
          </a:prstGeom>
        </p:spPr>
        <p:txBody>
          <a:bodyPr>
            <a:no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CA" sz="1700" b="1" dirty="0"/>
              <a:t>Course Dates and Prerequisites:</a:t>
            </a:r>
          </a:p>
          <a:p>
            <a:r>
              <a:rPr lang="en-CA" sz="1700" dirty="0"/>
              <a:t>17 Jul – 4 Aug 2023 (not including travel)</a:t>
            </a:r>
          </a:p>
          <a:p>
            <a:r>
              <a:rPr lang="en-CA" sz="1700" dirty="0"/>
              <a:t>Level 3 qualified by 30 Jun 2023</a:t>
            </a:r>
          </a:p>
          <a:p>
            <a:r>
              <a:rPr lang="en-CA" sz="1700" dirty="0"/>
              <a:t>14 years of age by course start date</a:t>
            </a:r>
          </a:p>
          <a:p>
            <a:r>
              <a:rPr lang="en-CA" sz="1700" dirty="0"/>
              <a:t>Must be available for the full duration of the course</a:t>
            </a:r>
          </a:p>
          <a:p>
            <a:r>
              <a:rPr lang="en-CA" sz="1700" dirty="0"/>
              <a:t>No Participation Limitations with regards to participation in activities</a:t>
            </a:r>
          </a:p>
          <a:p>
            <a:r>
              <a:rPr lang="en-CA" sz="1700" dirty="0"/>
              <a:t>Activated C365 account and access to Teams and Outlook</a:t>
            </a:r>
          </a:p>
        </p:txBody>
      </p:sp>
    </p:spTree>
    <p:extLst>
      <p:ext uri="{BB962C8B-B14F-4D97-AF65-F5344CB8AC3E}">
        <p14:creationId xmlns:p14="http://schemas.microsoft.com/office/powerpoint/2010/main" val="3884012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754F9B15-4D90-4E91-B7EB-468F77956075}"/>
              </a:ext>
            </a:extLst>
          </p:cNvPr>
          <p:cNvSpPr txBox="1">
            <a:spLocks/>
          </p:cNvSpPr>
          <p:nvPr/>
        </p:nvSpPr>
        <p:spPr>
          <a:xfrm>
            <a:off x="457200" y="1412054"/>
            <a:ext cx="8229600"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dirty="0">
                <a:latin typeface="+mn-lt"/>
                <a:cs typeface="Arial" panose="020B0604020202020204" pitchFamily="34" charset="0"/>
              </a:rPr>
              <a:t>Glider Pilot Training Course</a:t>
            </a:r>
            <a:endParaRPr lang="en-CA" sz="1600" dirty="0">
              <a:latin typeface="+mn-lt"/>
            </a:endParaRPr>
          </a:p>
        </p:txBody>
      </p:sp>
      <p:sp>
        <p:nvSpPr>
          <p:cNvPr id="3" name="Text Placeholder 2">
            <a:extLst>
              <a:ext uri="{FF2B5EF4-FFF2-40B4-BE49-F238E27FC236}">
                <a16:creationId xmlns:a16="http://schemas.microsoft.com/office/drawing/2014/main" id="{F1128863-718D-4DBA-A5B5-EC06617C06FD}"/>
              </a:ext>
            </a:extLst>
          </p:cNvPr>
          <p:cNvSpPr txBox="1">
            <a:spLocks/>
          </p:cNvSpPr>
          <p:nvPr/>
        </p:nvSpPr>
        <p:spPr>
          <a:xfrm>
            <a:off x="457200" y="2060126"/>
            <a:ext cx="8001000" cy="432770"/>
          </a:xfrm>
          <a:prstGeom prst="rect">
            <a:avLst/>
          </a:prstGeom>
        </p:spPr>
        <p:txBody>
          <a:bodyPr anchor="t">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90000"/>
              </a:lnSpc>
              <a:buNone/>
            </a:pPr>
            <a:r>
              <a:rPr lang="en-GB" altLang="en-US" sz="2400" b="1" dirty="0">
                <a:solidFill>
                  <a:srgbClr val="00B050"/>
                </a:solidFill>
              </a:rPr>
              <a:t>Brandon CFTC – Brandon, MB</a:t>
            </a:r>
          </a:p>
        </p:txBody>
      </p:sp>
      <p:sp>
        <p:nvSpPr>
          <p:cNvPr id="4" name="Content Placeholder 6">
            <a:extLst>
              <a:ext uri="{FF2B5EF4-FFF2-40B4-BE49-F238E27FC236}">
                <a16:creationId xmlns:a16="http://schemas.microsoft.com/office/drawing/2014/main" id="{0543C801-4031-4DAF-94E4-58F6529E87E6}"/>
              </a:ext>
            </a:extLst>
          </p:cNvPr>
          <p:cNvSpPr txBox="1">
            <a:spLocks/>
          </p:cNvSpPr>
          <p:nvPr/>
        </p:nvSpPr>
        <p:spPr>
          <a:xfrm>
            <a:off x="457200" y="2528913"/>
            <a:ext cx="4040188" cy="3951288"/>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Font typeface="Arial" charset="0"/>
              <a:buNone/>
            </a:pPr>
            <a:r>
              <a:rPr lang="en-CA" sz="1500" b="1" dirty="0"/>
              <a:t>Basic Course Information:</a:t>
            </a:r>
          </a:p>
          <a:p>
            <a:pPr>
              <a:lnSpc>
                <a:spcPct val="90000"/>
              </a:lnSpc>
              <a:buFont typeface="Arial" panose="020B0604020202020204" pitchFamily="34" charset="0"/>
              <a:buChar char="•"/>
            </a:pPr>
            <a:r>
              <a:rPr lang="en-CA" sz="1500" dirty="0"/>
              <a:t>In person training only</a:t>
            </a:r>
          </a:p>
          <a:p>
            <a:pPr>
              <a:lnSpc>
                <a:spcPct val="90000"/>
              </a:lnSpc>
              <a:buFont typeface="Arial" panose="020B0604020202020204" pitchFamily="34" charset="0"/>
              <a:buChar char="•"/>
            </a:pPr>
            <a:r>
              <a:rPr lang="en-CA" sz="1500" dirty="0"/>
              <a:t>This course provides cadets an opportunity to become a glider pilot and participate in various ground and aviation training, resulting in qualification and certification as a glider pilot</a:t>
            </a:r>
          </a:p>
          <a:p>
            <a:pPr>
              <a:lnSpc>
                <a:spcPct val="90000"/>
              </a:lnSpc>
              <a:buFont typeface="Arial" panose="020B0604020202020204" pitchFamily="34" charset="0"/>
              <a:buChar char="•"/>
            </a:pPr>
            <a:r>
              <a:rPr lang="en-GB" altLang="en-US" sz="1500" dirty="0"/>
              <a:t>Cadets must participate in Online Ground School (OGS), interview selection process, and meet the other requirements established in CJCR Sp </a:t>
            </a:r>
            <a:r>
              <a:rPr lang="en-GB" altLang="en-US" sz="1500" dirty="0" err="1"/>
              <a:t>Gp</a:t>
            </a:r>
            <a:r>
              <a:rPr lang="en-GB" altLang="en-US" sz="1500" dirty="0"/>
              <a:t> O 8060-7, especially for height/weight, prior to selection</a:t>
            </a:r>
          </a:p>
        </p:txBody>
      </p:sp>
      <p:sp>
        <p:nvSpPr>
          <p:cNvPr id="5" name="Content Placeholder 4">
            <a:extLst>
              <a:ext uri="{FF2B5EF4-FFF2-40B4-BE49-F238E27FC236}">
                <a16:creationId xmlns:a16="http://schemas.microsoft.com/office/drawing/2014/main" id="{44F02B8A-9A31-4099-8ABD-16569D5F27BB}"/>
              </a:ext>
            </a:extLst>
          </p:cNvPr>
          <p:cNvSpPr txBox="1">
            <a:spLocks/>
          </p:cNvSpPr>
          <p:nvPr/>
        </p:nvSpPr>
        <p:spPr>
          <a:xfrm>
            <a:off x="4645025" y="2528913"/>
            <a:ext cx="4041775" cy="3951288"/>
          </a:xfrm>
          <a:prstGeom prst="rect">
            <a:avLst/>
          </a:prstGeom>
        </p:spPr>
        <p:txBody>
          <a:bodyPr>
            <a:no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CA" sz="1500" b="1" dirty="0"/>
              <a:t>Course Dates and Prerequisites:</a:t>
            </a:r>
          </a:p>
          <a:p>
            <a:r>
              <a:rPr lang="en-CA" sz="1500" dirty="0"/>
              <a:t>10 Jul – 25 Aug 2023 (not including travel)</a:t>
            </a:r>
          </a:p>
          <a:p>
            <a:r>
              <a:rPr lang="en-CA" sz="1500" dirty="0"/>
              <a:t>Level 3 qualified by 30 Jun 2023</a:t>
            </a:r>
          </a:p>
          <a:p>
            <a:r>
              <a:rPr lang="en-CA" sz="1500" dirty="0"/>
              <a:t>16 years of age by 1 Sep 2023</a:t>
            </a:r>
          </a:p>
          <a:p>
            <a:r>
              <a:rPr lang="en-CA" sz="1500" dirty="0"/>
              <a:t>Must be available for the full duration of the course</a:t>
            </a:r>
          </a:p>
          <a:p>
            <a:r>
              <a:rPr lang="en-CA" sz="1500" dirty="0"/>
              <a:t>Valid Transport Canada Civil Aviation Category 3 Medical Certificate</a:t>
            </a:r>
          </a:p>
          <a:p>
            <a:r>
              <a:rPr lang="en-CA" sz="1500" dirty="0"/>
              <a:t>Must not hold any Transport Canada Civil Aviation pilot licence or permit</a:t>
            </a:r>
          </a:p>
          <a:p>
            <a:r>
              <a:rPr lang="en-CA" sz="1500" dirty="0"/>
              <a:t>Completion of OGS prior to 15 Jan 2023</a:t>
            </a:r>
          </a:p>
          <a:p>
            <a:r>
              <a:rPr lang="en-CA" sz="1500" dirty="0"/>
              <a:t>Completion of interview and selection process IAW CJCR </a:t>
            </a:r>
            <a:r>
              <a:rPr lang="en-CA" sz="1500" dirty="0" err="1"/>
              <a:t>Gp</a:t>
            </a:r>
            <a:r>
              <a:rPr lang="en-CA" sz="1500" dirty="0"/>
              <a:t> O 8060-7</a:t>
            </a:r>
          </a:p>
        </p:txBody>
      </p:sp>
    </p:spTree>
    <p:extLst>
      <p:ext uri="{BB962C8B-B14F-4D97-AF65-F5344CB8AC3E}">
        <p14:creationId xmlns:p14="http://schemas.microsoft.com/office/powerpoint/2010/main" val="1607575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6D68AEE9-55B1-4918-B23E-4543FB31F022}"/>
              </a:ext>
            </a:extLst>
          </p:cNvPr>
          <p:cNvSpPr txBox="1">
            <a:spLocks/>
          </p:cNvSpPr>
          <p:nvPr/>
        </p:nvSpPr>
        <p:spPr>
          <a:xfrm>
            <a:off x="457200" y="1412054"/>
            <a:ext cx="8229600"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dirty="0">
                <a:latin typeface="+mn-lt"/>
                <a:cs typeface="Arial" panose="020B0604020202020204" pitchFamily="34" charset="0"/>
              </a:rPr>
              <a:t>Power Pilot Training Course</a:t>
            </a:r>
            <a:endParaRPr lang="en-CA" sz="1600" dirty="0">
              <a:latin typeface="+mn-lt"/>
            </a:endParaRPr>
          </a:p>
        </p:txBody>
      </p:sp>
      <p:sp>
        <p:nvSpPr>
          <p:cNvPr id="3" name="Text Placeholder 2">
            <a:extLst>
              <a:ext uri="{FF2B5EF4-FFF2-40B4-BE49-F238E27FC236}">
                <a16:creationId xmlns:a16="http://schemas.microsoft.com/office/drawing/2014/main" id="{3CEF811A-7378-4832-870A-D342AA50CB1E}"/>
              </a:ext>
            </a:extLst>
          </p:cNvPr>
          <p:cNvSpPr txBox="1">
            <a:spLocks/>
          </p:cNvSpPr>
          <p:nvPr/>
        </p:nvSpPr>
        <p:spPr>
          <a:xfrm>
            <a:off x="457200" y="2060126"/>
            <a:ext cx="8001000" cy="432770"/>
          </a:xfrm>
          <a:prstGeom prst="rect">
            <a:avLst/>
          </a:prstGeom>
        </p:spPr>
        <p:txBody>
          <a:bodyPr anchor="t">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90000"/>
              </a:lnSpc>
              <a:buNone/>
            </a:pPr>
            <a:r>
              <a:rPr lang="en-GB" altLang="en-US" sz="2400" b="1" dirty="0">
                <a:solidFill>
                  <a:srgbClr val="00B050"/>
                </a:solidFill>
              </a:rPr>
              <a:t>Various CFTCs – AB, SK and MB</a:t>
            </a:r>
          </a:p>
        </p:txBody>
      </p:sp>
      <p:sp>
        <p:nvSpPr>
          <p:cNvPr id="4" name="Content Placeholder 6">
            <a:extLst>
              <a:ext uri="{FF2B5EF4-FFF2-40B4-BE49-F238E27FC236}">
                <a16:creationId xmlns:a16="http://schemas.microsoft.com/office/drawing/2014/main" id="{A74E2331-B9F0-47D7-A257-52B6AA1FBE63}"/>
              </a:ext>
            </a:extLst>
          </p:cNvPr>
          <p:cNvSpPr txBox="1">
            <a:spLocks/>
          </p:cNvSpPr>
          <p:nvPr/>
        </p:nvSpPr>
        <p:spPr>
          <a:xfrm>
            <a:off x="457200" y="2493403"/>
            <a:ext cx="4040188" cy="3886291"/>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Font typeface="Arial" charset="0"/>
              <a:buNone/>
            </a:pPr>
            <a:r>
              <a:rPr lang="en-CA" sz="1500" b="1" dirty="0"/>
              <a:t>Basic Course Information:</a:t>
            </a:r>
          </a:p>
          <a:p>
            <a:pPr>
              <a:lnSpc>
                <a:spcPct val="90000"/>
              </a:lnSpc>
              <a:buFont typeface="Arial" panose="020B0604020202020204" pitchFamily="34" charset="0"/>
              <a:buChar char="•"/>
            </a:pPr>
            <a:r>
              <a:rPr lang="en-CA" sz="1500" dirty="0"/>
              <a:t>In person training only</a:t>
            </a:r>
          </a:p>
          <a:p>
            <a:pPr>
              <a:lnSpc>
                <a:spcPct val="90000"/>
              </a:lnSpc>
              <a:buFont typeface="Arial" panose="020B0604020202020204" pitchFamily="34" charset="0"/>
              <a:buChar char="•"/>
            </a:pPr>
            <a:r>
              <a:rPr lang="en-CA" sz="1500" dirty="0"/>
              <a:t>This course provides cadets an opportunity to become a single engine power pilot and participate in various ground and aviation training, resulting in qualification and certification as a power pilot</a:t>
            </a:r>
          </a:p>
          <a:p>
            <a:pPr>
              <a:lnSpc>
                <a:spcPct val="90000"/>
              </a:lnSpc>
              <a:buFont typeface="Arial" panose="020B0604020202020204" pitchFamily="34" charset="0"/>
              <a:buChar char="•"/>
            </a:pPr>
            <a:r>
              <a:rPr lang="en-GB" altLang="en-US" sz="1500" dirty="0"/>
              <a:t>Cadets must participate in Online Ground School (OGS), interview selection process, and meet the other requirements established in CJCR Sp </a:t>
            </a:r>
            <a:r>
              <a:rPr lang="en-GB" altLang="en-US" sz="1500" dirty="0" err="1"/>
              <a:t>Gp</a:t>
            </a:r>
            <a:r>
              <a:rPr lang="en-GB" altLang="en-US" sz="1500" dirty="0"/>
              <a:t> O 8060-7, especially for weight, prior to selection</a:t>
            </a:r>
          </a:p>
        </p:txBody>
      </p:sp>
      <p:sp>
        <p:nvSpPr>
          <p:cNvPr id="5" name="Content Placeholder 4">
            <a:extLst>
              <a:ext uri="{FF2B5EF4-FFF2-40B4-BE49-F238E27FC236}">
                <a16:creationId xmlns:a16="http://schemas.microsoft.com/office/drawing/2014/main" id="{B509C06E-E07D-4A04-8407-930982DCFF8B}"/>
              </a:ext>
            </a:extLst>
          </p:cNvPr>
          <p:cNvSpPr txBox="1">
            <a:spLocks/>
          </p:cNvSpPr>
          <p:nvPr/>
        </p:nvSpPr>
        <p:spPr>
          <a:xfrm>
            <a:off x="4645025" y="2493403"/>
            <a:ext cx="4041775" cy="3886291"/>
          </a:xfrm>
          <a:prstGeom prst="rect">
            <a:avLst/>
          </a:prstGeom>
        </p:spPr>
        <p:txBody>
          <a:bodyPr>
            <a:no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CA" sz="1450" b="1" dirty="0"/>
              <a:t>Course Dates and Prerequisites:</a:t>
            </a:r>
          </a:p>
          <a:p>
            <a:r>
              <a:rPr lang="en-CA" sz="1450" dirty="0"/>
              <a:t>10 Jul – 25 Aug 2023 (not including travel)</a:t>
            </a:r>
          </a:p>
          <a:p>
            <a:r>
              <a:rPr lang="en-CA" sz="1450" dirty="0"/>
              <a:t>Level 4 qualified 30 Jun 2023</a:t>
            </a:r>
          </a:p>
          <a:p>
            <a:r>
              <a:rPr lang="en-CA" sz="1450" dirty="0"/>
              <a:t>17 years of age by 1 Sep 2023</a:t>
            </a:r>
          </a:p>
          <a:p>
            <a:r>
              <a:rPr lang="en-CA" sz="1450" dirty="0"/>
              <a:t>Must be available for the full duration of the course</a:t>
            </a:r>
          </a:p>
          <a:p>
            <a:r>
              <a:rPr lang="en-CA" sz="1450" dirty="0"/>
              <a:t>Valid Transport Canada Civil Aviation Category 3 Medical Certificate</a:t>
            </a:r>
          </a:p>
          <a:p>
            <a:r>
              <a:rPr lang="en-CA" sz="1450" dirty="0"/>
              <a:t>Must not hold any Transport Canada Civil Aviation pilot licence or permit other than a glider pilot licence</a:t>
            </a:r>
          </a:p>
          <a:p>
            <a:r>
              <a:rPr lang="en-CA" sz="1450" dirty="0"/>
              <a:t>Completion of OGS prior to 15 Jan 2023</a:t>
            </a:r>
          </a:p>
          <a:p>
            <a:r>
              <a:rPr lang="en-CA" sz="1450" dirty="0"/>
              <a:t>Completion of interview and selection process IAW CJCR </a:t>
            </a:r>
            <a:r>
              <a:rPr lang="en-CA" sz="1450" dirty="0" err="1"/>
              <a:t>Gp</a:t>
            </a:r>
            <a:r>
              <a:rPr lang="en-CA" sz="1450" dirty="0"/>
              <a:t> O 8060-7 </a:t>
            </a:r>
          </a:p>
          <a:p>
            <a:endParaRPr lang="en-CA" sz="1450" dirty="0"/>
          </a:p>
        </p:txBody>
      </p:sp>
    </p:spTree>
    <p:extLst>
      <p:ext uri="{BB962C8B-B14F-4D97-AF65-F5344CB8AC3E}">
        <p14:creationId xmlns:p14="http://schemas.microsoft.com/office/powerpoint/2010/main" val="2161818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D1C86C16-0F9F-442D-AB04-DB6329B3D6E3}"/>
              </a:ext>
            </a:extLst>
          </p:cNvPr>
          <p:cNvSpPr txBox="1">
            <a:spLocks/>
          </p:cNvSpPr>
          <p:nvPr/>
        </p:nvSpPr>
        <p:spPr>
          <a:xfrm>
            <a:off x="457200" y="1412776"/>
            <a:ext cx="8229600"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a:latin typeface="+mn-lt"/>
                <a:cs typeface="Arial" panose="020B0604020202020204" pitchFamily="34" charset="0"/>
              </a:rPr>
              <a:t>Advanced Aviation</a:t>
            </a:r>
            <a:endParaRPr lang="en-CA" sz="1600" dirty="0">
              <a:latin typeface="+mn-lt"/>
            </a:endParaRPr>
          </a:p>
        </p:txBody>
      </p:sp>
      <p:sp>
        <p:nvSpPr>
          <p:cNvPr id="3" name="Text Placeholder 2">
            <a:extLst>
              <a:ext uri="{FF2B5EF4-FFF2-40B4-BE49-F238E27FC236}">
                <a16:creationId xmlns:a16="http://schemas.microsoft.com/office/drawing/2014/main" id="{D27F3188-C947-4E95-AD2A-E43B84A4AA12}"/>
              </a:ext>
            </a:extLst>
          </p:cNvPr>
          <p:cNvSpPr txBox="1">
            <a:spLocks/>
          </p:cNvSpPr>
          <p:nvPr/>
        </p:nvSpPr>
        <p:spPr>
          <a:xfrm>
            <a:off x="457200" y="2060126"/>
            <a:ext cx="8001000" cy="432770"/>
          </a:xfrm>
          <a:prstGeom prst="rect">
            <a:avLst/>
          </a:prstGeom>
        </p:spPr>
        <p:txBody>
          <a:bodyPr anchor="t">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90000"/>
              </a:lnSpc>
              <a:buNone/>
            </a:pPr>
            <a:r>
              <a:rPr lang="en-GB" altLang="en-US" sz="2400" b="1" dirty="0">
                <a:solidFill>
                  <a:srgbClr val="00B050"/>
                </a:solidFill>
              </a:rPr>
              <a:t>Cold Lake CTC – Cold Lake, AB</a:t>
            </a:r>
          </a:p>
        </p:txBody>
      </p:sp>
      <p:sp>
        <p:nvSpPr>
          <p:cNvPr id="4" name="Content Placeholder 6">
            <a:extLst>
              <a:ext uri="{FF2B5EF4-FFF2-40B4-BE49-F238E27FC236}">
                <a16:creationId xmlns:a16="http://schemas.microsoft.com/office/drawing/2014/main" id="{F22E6B1F-FB4F-45EC-8E1F-333050F2B682}"/>
              </a:ext>
            </a:extLst>
          </p:cNvPr>
          <p:cNvSpPr txBox="1">
            <a:spLocks/>
          </p:cNvSpPr>
          <p:nvPr/>
        </p:nvSpPr>
        <p:spPr>
          <a:xfrm>
            <a:off x="457200" y="2564904"/>
            <a:ext cx="4040188" cy="3951288"/>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Font typeface="Arial" charset="0"/>
              <a:buNone/>
            </a:pPr>
            <a:r>
              <a:rPr lang="en-CA" sz="1800" b="1" dirty="0"/>
              <a:t>Basic Course Information:</a:t>
            </a:r>
          </a:p>
          <a:p>
            <a:pPr>
              <a:lnSpc>
                <a:spcPct val="90000"/>
              </a:lnSpc>
              <a:buFont typeface="Arial" panose="020B0604020202020204" pitchFamily="34" charset="0"/>
              <a:buChar char="•"/>
            </a:pPr>
            <a:r>
              <a:rPr lang="en-CA" sz="1800" dirty="0"/>
              <a:t>Hybrid Course with an online component prior to in-person training</a:t>
            </a:r>
          </a:p>
          <a:p>
            <a:pPr>
              <a:lnSpc>
                <a:spcPct val="90000"/>
              </a:lnSpc>
              <a:buFont typeface="Arial" panose="020B0604020202020204" pitchFamily="34" charset="0"/>
              <a:buChar char="•"/>
            </a:pPr>
            <a:r>
              <a:rPr lang="en-CA" sz="1800" dirty="0"/>
              <a:t>This course provides cadets an opportunity to learn and develop specialist knowledge and skills to be an instructor for aerospace activities at the squadron</a:t>
            </a:r>
          </a:p>
          <a:p>
            <a:pPr>
              <a:lnSpc>
                <a:spcPct val="90000"/>
              </a:lnSpc>
              <a:buFont typeface="Arial" panose="020B0604020202020204" pitchFamily="34" charset="0"/>
              <a:buChar char="•"/>
            </a:pPr>
            <a:r>
              <a:rPr lang="en-CA" altLang="en-US" sz="1800" dirty="0"/>
              <a:t>Cadets should have an interest in learning about the aerospace field</a:t>
            </a:r>
            <a:endParaRPr lang="en-GB" altLang="en-US" sz="1800" dirty="0"/>
          </a:p>
        </p:txBody>
      </p:sp>
      <p:sp>
        <p:nvSpPr>
          <p:cNvPr id="5" name="Content Placeholder 4">
            <a:extLst>
              <a:ext uri="{FF2B5EF4-FFF2-40B4-BE49-F238E27FC236}">
                <a16:creationId xmlns:a16="http://schemas.microsoft.com/office/drawing/2014/main" id="{68D1A240-54B6-47D9-A638-A0D0524284E3}"/>
              </a:ext>
            </a:extLst>
          </p:cNvPr>
          <p:cNvSpPr txBox="1">
            <a:spLocks/>
          </p:cNvSpPr>
          <p:nvPr/>
        </p:nvSpPr>
        <p:spPr>
          <a:xfrm>
            <a:off x="4645025" y="2564904"/>
            <a:ext cx="4041775" cy="3951288"/>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CA" sz="1800" b="1" dirty="0"/>
              <a:t>Course Dates and Prerequisites:</a:t>
            </a:r>
          </a:p>
          <a:p>
            <a:r>
              <a:rPr lang="en-CA" sz="1800" dirty="0"/>
              <a:t>17 Jul – 4 Aug 2023 (not including travel)</a:t>
            </a:r>
          </a:p>
          <a:p>
            <a:r>
              <a:rPr lang="en-CA" sz="1800" dirty="0"/>
              <a:t>Level 3 qualified by 30 Jun 2023</a:t>
            </a:r>
          </a:p>
          <a:p>
            <a:r>
              <a:rPr lang="en-CA" sz="1800" dirty="0"/>
              <a:t>14 years of age by course start date</a:t>
            </a:r>
          </a:p>
          <a:p>
            <a:r>
              <a:rPr lang="en-CA" sz="1800" dirty="0"/>
              <a:t>Must be available for the full duration of the course</a:t>
            </a:r>
          </a:p>
          <a:p>
            <a:r>
              <a:rPr lang="en-CA" sz="1800" dirty="0"/>
              <a:t>Activated C365 account and access to Teams and Outlook.</a:t>
            </a:r>
          </a:p>
          <a:p>
            <a:endParaRPr lang="en-CA" sz="1800" dirty="0"/>
          </a:p>
        </p:txBody>
      </p:sp>
    </p:spTree>
    <p:extLst>
      <p:ext uri="{BB962C8B-B14F-4D97-AF65-F5344CB8AC3E}">
        <p14:creationId xmlns:p14="http://schemas.microsoft.com/office/powerpoint/2010/main" val="2373928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6901B242-AE25-4E09-8507-84506D5A84E9}"/>
              </a:ext>
            </a:extLst>
          </p:cNvPr>
          <p:cNvSpPr txBox="1">
            <a:spLocks/>
          </p:cNvSpPr>
          <p:nvPr/>
        </p:nvSpPr>
        <p:spPr>
          <a:xfrm>
            <a:off x="457200" y="1412776"/>
            <a:ext cx="8229600"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a:latin typeface="+mn-lt"/>
                <a:cs typeface="Arial" panose="020B0604020202020204" pitchFamily="34" charset="0"/>
              </a:rPr>
              <a:t>Survival Instructor</a:t>
            </a:r>
            <a:endParaRPr lang="en-CA" sz="1600" dirty="0">
              <a:latin typeface="+mn-lt"/>
            </a:endParaRPr>
          </a:p>
        </p:txBody>
      </p:sp>
      <p:sp>
        <p:nvSpPr>
          <p:cNvPr id="3" name="Text Placeholder 2">
            <a:extLst>
              <a:ext uri="{FF2B5EF4-FFF2-40B4-BE49-F238E27FC236}">
                <a16:creationId xmlns:a16="http://schemas.microsoft.com/office/drawing/2014/main" id="{FC6826ED-AC54-46CA-B243-6C46185BB5BD}"/>
              </a:ext>
            </a:extLst>
          </p:cNvPr>
          <p:cNvSpPr txBox="1">
            <a:spLocks/>
          </p:cNvSpPr>
          <p:nvPr/>
        </p:nvSpPr>
        <p:spPr>
          <a:xfrm>
            <a:off x="457200" y="2060126"/>
            <a:ext cx="8001000" cy="432770"/>
          </a:xfrm>
          <a:prstGeom prst="rect">
            <a:avLst/>
          </a:prstGeom>
        </p:spPr>
        <p:txBody>
          <a:bodyPr anchor="t">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90000"/>
              </a:lnSpc>
              <a:buNone/>
            </a:pPr>
            <a:r>
              <a:rPr lang="en-GB" altLang="en-US" sz="2400" b="1" dirty="0">
                <a:solidFill>
                  <a:srgbClr val="00B050"/>
                </a:solidFill>
              </a:rPr>
              <a:t>Cold Lake CTC – Cold Lake, AB</a:t>
            </a:r>
          </a:p>
        </p:txBody>
      </p:sp>
      <p:sp>
        <p:nvSpPr>
          <p:cNvPr id="4" name="Content Placeholder 6">
            <a:extLst>
              <a:ext uri="{FF2B5EF4-FFF2-40B4-BE49-F238E27FC236}">
                <a16:creationId xmlns:a16="http://schemas.microsoft.com/office/drawing/2014/main" id="{031410D9-FBAC-40D6-AF17-5C101251AD88}"/>
              </a:ext>
            </a:extLst>
          </p:cNvPr>
          <p:cNvSpPr txBox="1">
            <a:spLocks/>
          </p:cNvSpPr>
          <p:nvPr/>
        </p:nvSpPr>
        <p:spPr>
          <a:xfrm>
            <a:off x="457200" y="2492896"/>
            <a:ext cx="4040188" cy="3951288"/>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Font typeface="Arial" charset="0"/>
              <a:buNone/>
            </a:pPr>
            <a:r>
              <a:rPr lang="en-CA" sz="1700" b="1" dirty="0"/>
              <a:t>Basic Course Information:</a:t>
            </a:r>
          </a:p>
          <a:p>
            <a:pPr>
              <a:lnSpc>
                <a:spcPct val="90000"/>
              </a:lnSpc>
              <a:buFont typeface="Arial" panose="020B0604020202020204" pitchFamily="34" charset="0"/>
              <a:buChar char="•"/>
            </a:pPr>
            <a:r>
              <a:rPr lang="en-CA" sz="1700" dirty="0"/>
              <a:t>Hybrid Course with an online component prior to in-person training</a:t>
            </a:r>
          </a:p>
          <a:p>
            <a:pPr>
              <a:lnSpc>
                <a:spcPct val="90000"/>
              </a:lnSpc>
              <a:buFont typeface="Arial" panose="020B0604020202020204" pitchFamily="34" charset="0"/>
              <a:buChar char="•"/>
            </a:pPr>
            <a:r>
              <a:rPr lang="en-CA" sz="1700" dirty="0"/>
              <a:t>This course provides cadets an opportunity to learn and develop knowledge and skills with regards to outdoor survival</a:t>
            </a:r>
          </a:p>
          <a:p>
            <a:pPr>
              <a:lnSpc>
                <a:spcPct val="90000"/>
              </a:lnSpc>
              <a:buFont typeface="Arial" panose="020B0604020202020204" pitchFamily="34" charset="0"/>
              <a:buChar char="•"/>
            </a:pPr>
            <a:r>
              <a:rPr lang="en-CA" altLang="en-US" sz="1700" dirty="0"/>
              <a:t>Cadets should have an interest in being outdoors and developing survival skills in the wilderness</a:t>
            </a:r>
            <a:endParaRPr lang="en-GB" altLang="en-US" sz="1700" dirty="0"/>
          </a:p>
        </p:txBody>
      </p:sp>
      <p:sp>
        <p:nvSpPr>
          <p:cNvPr id="5" name="Content Placeholder 4">
            <a:extLst>
              <a:ext uri="{FF2B5EF4-FFF2-40B4-BE49-F238E27FC236}">
                <a16:creationId xmlns:a16="http://schemas.microsoft.com/office/drawing/2014/main" id="{4FBC833B-D717-444A-A189-AA1177FE9C48}"/>
              </a:ext>
            </a:extLst>
          </p:cNvPr>
          <p:cNvSpPr txBox="1">
            <a:spLocks/>
          </p:cNvSpPr>
          <p:nvPr/>
        </p:nvSpPr>
        <p:spPr>
          <a:xfrm>
            <a:off x="4645025" y="2492896"/>
            <a:ext cx="4041775" cy="3951288"/>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CA" sz="1700" b="1" dirty="0"/>
              <a:t>Course Dates and Prerequisites:</a:t>
            </a:r>
          </a:p>
          <a:p>
            <a:r>
              <a:rPr lang="en-CA" sz="1700" dirty="0"/>
              <a:t>17 Jul – 4 Aug 2023 (not including travel)</a:t>
            </a:r>
          </a:p>
          <a:p>
            <a:r>
              <a:rPr lang="en-CA" sz="1700" dirty="0"/>
              <a:t>Level 3 qualified by 30 Jun 2023</a:t>
            </a:r>
          </a:p>
          <a:p>
            <a:r>
              <a:rPr lang="en-CA" sz="1700" dirty="0"/>
              <a:t>14 years of age by course start date</a:t>
            </a:r>
          </a:p>
          <a:p>
            <a:r>
              <a:rPr lang="en-CA" sz="1700" dirty="0"/>
              <a:t>Must be available for the full duration of the course</a:t>
            </a:r>
          </a:p>
          <a:p>
            <a:r>
              <a:rPr lang="en-CA" sz="1700" dirty="0"/>
              <a:t>No Participation Limitations with regards to participation in activities</a:t>
            </a:r>
          </a:p>
          <a:p>
            <a:r>
              <a:rPr lang="en-CA" sz="1700" dirty="0"/>
              <a:t>Activated C365 account and access to teams and outlook.</a:t>
            </a:r>
          </a:p>
          <a:p>
            <a:r>
              <a:rPr lang="en-CA" sz="1700" dirty="0"/>
              <a:t>No medical limitations</a:t>
            </a:r>
          </a:p>
          <a:p>
            <a:endParaRPr lang="en-CA" sz="1700" dirty="0"/>
          </a:p>
        </p:txBody>
      </p:sp>
    </p:spTree>
    <p:extLst>
      <p:ext uri="{BB962C8B-B14F-4D97-AF65-F5344CB8AC3E}">
        <p14:creationId xmlns:p14="http://schemas.microsoft.com/office/powerpoint/2010/main" val="4038227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B6B78A19-6BEF-4114-B162-6FFE8C80F221}"/>
              </a:ext>
            </a:extLst>
          </p:cNvPr>
          <p:cNvSpPr txBox="1">
            <a:spLocks/>
          </p:cNvSpPr>
          <p:nvPr/>
        </p:nvSpPr>
        <p:spPr>
          <a:xfrm>
            <a:off x="457200" y="1484784"/>
            <a:ext cx="8229600"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dirty="0">
                <a:latin typeface="+mn-lt"/>
                <a:cs typeface="Arial" panose="020B0604020202020204" pitchFamily="34" charset="0"/>
              </a:rPr>
              <a:t>Cadet Advisory Council</a:t>
            </a:r>
            <a:endParaRPr lang="en-CA" sz="1600" dirty="0">
              <a:latin typeface="+mn-lt"/>
            </a:endParaRPr>
          </a:p>
        </p:txBody>
      </p:sp>
      <p:sp>
        <p:nvSpPr>
          <p:cNvPr id="3" name="Text Placeholder 2">
            <a:extLst>
              <a:ext uri="{FF2B5EF4-FFF2-40B4-BE49-F238E27FC236}">
                <a16:creationId xmlns:a16="http://schemas.microsoft.com/office/drawing/2014/main" id="{ED2217C1-3131-4481-ADFD-249D256B20A9}"/>
              </a:ext>
            </a:extLst>
          </p:cNvPr>
          <p:cNvSpPr txBox="1">
            <a:spLocks/>
          </p:cNvSpPr>
          <p:nvPr/>
        </p:nvSpPr>
        <p:spPr>
          <a:xfrm>
            <a:off x="457200" y="2060126"/>
            <a:ext cx="8001000" cy="432770"/>
          </a:xfrm>
          <a:prstGeom prst="rect">
            <a:avLst/>
          </a:prstGeom>
        </p:spPr>
        <p:txBody>
          <a:bodyPr anchor="t">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90000"/>
              </a:lnSpc>
              <a:buNone/>
            </a:pPr>
            <a:r>
              <a:rPr lang="en-GB" altLang="en-US" sz="2400" b="1" dirty="0">
                <a:solidFill>
                  <a:srgbClr val="00B050"/>
                </a:solidFill>
              </a:rPr>
              <a:t>Connaught CTC – Ottawa, ON</a:t>
            </a:r>
          </a:p>
        </p:txBody>
      </p:sp>
      <p:sp>
        <p:nvSpPr>
          <p:cNvPr id="4" name="Content Placeholder 6">
            <a:extLst>
              <a:ext uri="{FF2B5EF4-FFF2-40B4-BE49-F238E27FC236}">
                <a16:creationId xmlns:a16="http://schemas.microsoft.com/office/drawing/2014/main" id="{F6683F04-3D30-44CE-9210-53C167AB62B4}"/>
              </a:ext>
            </a:extLst>
          </p:cNvPr>
          <p:cNvSpPr txBox="1">
            <a:spLocks/>
          </p:cNvSpPr>
          <p:nvPr/>
        </p:nvSpPr>
        <p:spPr>
          <a:xfrm>
            <a:off x="431547" y="2492896"/>
            <a:ext cx="4040188" cy="3951288"/>
          </a:xfrm>
          <a:prstGeom prst="rect">
            <a:avLst/>
          </a:prstGeom>
        </p:spPr>
        <p:txBody>
          <a:bodyPr>
            <a:no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Font typeface="Arial" charset="0"/>
              <a:buNone/>
            </a:pPr>
            <a:r>
              <a:rPr lang="en-CA" sz="1800" b="1" dirty="0"/>
              <a:t>Basic Course Information:</a:t>
            </a:r>
          </a:p>
          <a:p>
            <a:pPr>
              <a:lnSpc>
                <a:spcPct val="90000"/>
              </a:lnSpc>
              <a:buFont typeface="Arial" panose="020B0604020202020204" pitchFamily="34" charset="0"/>
              <a:buChar char="•"/>
            </a:pPr>
            <a:r>
              <a:rPr lang="en-CA" sz="1800" dirty="0"/>
              <a:t>In person opportunity</a:t>
            </a:r>
          </a:p>
          <a:p>
            <a:pPr>
              <a:lnSpc>
                <a:spcPct val="90000"/>
              </a:lnSpc>
              <a:buFont typeface="Arial" panose="020B0604020202020204" pitchFamily="34" charset="0"/>
              <a:buChar char="•"/>
            </a:pPr>
            <a:r>
              <a:rPr lang="en-CA" altLang="en-US" sz="1800" dirty="0"/>
              <a:t>Cadets will apply as “staff cadets” to participate</a:t>
            </a:r>
          </a:p>
          <a:p>
            <a:pPr>
              <a:lnSpc>
                <a:spcPct val="90000"/>
              </a:lnSpc>
              <a:buFont typeface="Arial" panose="020B0604020202020204" pitchFamily="34" charset="0"/>
              <a:buChar char="•"/>
            </a:pPr>
            <a:r>
              <a:rPr lang="en-CA" altLang="en-US" sz="1800" dirty="0"/>
              <a:t>This Cadet Advisory Council brings senior cadets together from across the country to discuss and engage with organizational leadership to discuss the cadet program on an annual basis</a:t>
            </a:r>
          </a:p>
          <a:p>
            <a:pPr>
              <a:lnSpc>
                <a:spcPct val="90000"/>
              </a:lnSpc>
              <a:buFont typeface="Arial" panose="020B0604020202020204" pitchFamily="34" charset="0"/>
              <a:buChar char="•"/>
            </a:pPr>
            <a:r>
              <a:rPr lang="en-CA" altLang="en-US" sz="1800" dirty="0"/>
              <a:t>Outcomes from this council directly impact the future operational plans for the Cadet Program at a National Level</a:t>
            </a:r>
            <a:endParaRPr lang="en-GB" altLang="en-US" sz="1800" dirty="0"/>
          </a:p>
        </p:txBody>
      </p:sp>
      <p:sp>
        <p:nvSpPr>
          <p:cNvPr id="5" name="Content Placeholder 4">
            <a:extLst>
              <a:ext uri="{FF2B5EF4-FFF2-40B4-BE49-F238E27FC236}">
                <a16:creationId xmlns:a16="http://schemas.microsoft.com/office/drawing/2014/main" id="{EA3AA9EC-F067-46C0-A0EC-F94860C82CFD}"/>
              </a:ext>
            </a:extLst>
          </p:cNvPr>
          <p:cNvSpPr txBox="1">
            <a:spLocks/>
          </p:cNvSpPr>
          <p:nvPr/>
        </p:nvSpPr>
        <p:spPr>
          <a:xfrm>
            <a:off x="4619372" y="2492896"/>
            <a:ext cx="4041775" cy="3951288"/>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CA" sz="1800" b="1" dirty="0"/>
              <a:t>Course Dates and Prerequisites:</a:t>
            </a:r>
          </a:p>
          <a:p>
            <a:r>
              <a:rPr lang="en-CA" sz="1800" dirty="0"/>
              <a:t>26 Jun – 11 Aug 2023 (not including travel)</a:t>
            </a:r>
          </a:p>
          <a:p>
            <a:r>
              <a:rPr lang="en-CA" sz="1800" dirty="0"/>
              <a:t>Level 4 qualified by 30 Jun 2023</a:t>
            </a:r>
          </a:p>
          <a:p>
            <a:r>
              <a:rPr lang="en-CA" sz="1800" dirty="0"/>
              <a:t>16 years of age by 30 Jun 2023</a:t>
            </a:r>
          </a:p>
          <a:p>
            <a:r>
              <a:rPr lang="en-CA" sz="1800" dirty="0"/>
              <a:t>Must hold the rank of WO2 or higher</a:t>
            </a:r>
          </a:p>
          <a:p>
            <a:r>
              <a:rPr lang="en-CA" sz="1800" dirty="0"/>
              <a:t>Must be available for the full duration of the course</a:t>
            </a:r>
          </a:p>
          <a:p>
            <a:r>
              <a:rPr lang="en-CA" sz="1800" dirty="0"/>
              <a:t>Must have participated in the CCC and at least one Regional Cadet Advisory Council this TY</a:t>
            </a:r>
          </a:p>
        </p:txBody>
      </p:sp>
    </p:spTree>
    <p:extLst>
      <p:ext uri="{BB962C8B-B14F-4D97-AF65-F5344CB8AC3E}">
        <p14:creationId xmlns:p14="http://schemas.microsoft.com/office/powerpoint/2010/main" val="608602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20714D67-D575-4EB3-A7C3-102ED6DBAFE2}"/>
              </a:ext>
            </a:extLst>
          </p:cNvPr>
          <p:cNvSpPr txBox="1">
            <a:spLocks/>
          </p:cNvSpPr>
          <p:nvPr/>
        </p:nvSpPr>
        <p:spPr>
          <a:xfrm>
            <a:off x="457200" y="1484784"/>
            <a:ext cx="8229600" cy="936104"/>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i="1" dirty="0">
                <a:latin typeface="+mn-lt"/>
                <a:cs typeface="Arial" panose="020B0604020202020204" pitchFamily="34" charset="0"/>
              </a:rPr>
              <a:t>International Air Cadet Exchange</a:t>
            </a:r>
          </a:p>
          <a:p>
            <a:pPr algn="ctr">
              <a:defRPr/>
            </a:pPr>
            <a:r>
              <a:rPr lang="en-GB" i="1" dirty="0">
                <a:latin typeface="+mn-lt"/>
                <a:cs typeface="Arial" panose="020B0604020202020204" pitchFamily="34" charset="0"/>
              </a:rPr>
              <a:t>United Kingdom</a:t>
            </a:r>
            <a:endParaRPr lang="en-CA" dirty="0">
              <a:latin typeface="+mn-lt"/>
            </a:endParaRPr>
          </a:p>
        </p:txBody>
      </p:sp>
      <p:sp>
        <p:nvSpPr>
          <p:cNvPr id="3" name="Content Placeholder 6">
            <a:extLst>
              <a:ext uri="{FF2B5EF4-FFF2-40B4-BE49-F238E27FC236}">
                <a16:creationId xmlns:a16="http://schemas.microsoft.com/office/drawing/2014/main" id="{4CA5C765-50ED-4B92-89CC-7052612C96B7}"/>
              </a:ext>
            </a:extLst>
          </p:cNvPr>
          <p:cNvSpPr txBox="1">
            <a:spLocks/>
          </p:cNvSpPr>
          <p:nvPr/>
        </p:nvSpPr>
        <p:spPr>
          <a:xfrm>
            <a:off x="457200" y="2708920"/>
            <a:ext cx="4040188" cy="3951288"/>
          </a:xfrm>
          <a:prstGeom prst="rect">
            <a:avLst/>
          </a:prstGeom>
        </p:spPr>
        <p:txBody>
          <a:bodyPr>
            <a:normAutofit fontScale="85000" lnSpcReduction="1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Font typeface="Arial" charset="0"/>
              <a:buNone/>
            </a:pPr>
            <a:r>
              <a:rPr lang="en-CA" sz="2000" b="1" dirty="0"/>
              <a:t>Basic Course Information:</a:t>
            </a:r>
          </a:p>
          <a:p>
            <a:pPr>
              <a:lnSpc>
                <a:spcPct val="90000"/>
              </a:lnSpc>
              <a:buFont typeface="Arial" panose="020B0604020202020204" pitchFamily="34" charset="0"/>
              <a:buChar char="•"/>
            </a:pPr>
            <a:r>
              <a:rPr lang="en-CA" sz="2000" dirty="0"/>
              <a:t>In person opportunity</a:t>
            </a:r>
          </a:p>
          <a:p>
            <a:pPr>
              <a:lnSpc>
                <a:spcPct val="90000"/>
              </a:lnSpc>
              <a:buFont typeface="Arial" panose="020B0604020202020204" pitchFamily="34" charset="0"/>
              <a:buChar char="•"/>
            </a:pPr>
            <a:r>
              <a:rPr lang="en-CA" altLang="en-US" sz="2000" dirty="0"/>
              <a:t>This is a Nationally Directed Activity (NDA) vice CTC Course</a:t>
            </a:r>
          </a:p>
          <a:p>
            <a:pPr>
              <a:lnSpc>
                <a:spcPct val="90000"/>
              </a:lnSpc>
              <a:buFont typeface="Arial" panose="020B0604020202020204" pitchFamily="34" charset="0"/>
              <a:buChar char="•"/>
            </a:pPr>
            <a:r>
              <a:rPr lang="en-CA" altLang="en-US" sz="2000" dirty="0"/>
              <a:t>Selected cadets will meet at a centralized location prior to travelling to their selected country </a:t>
            </a:r>
          </a:p>
          <a:p>
            <a:pPr>
              <a:lnSpc>
                <a:spcPct val="90000"/>
              </a:lnSpc>
              <a:buFont typeface="Arial" panose="020B0604020202020204" pitchFamily="34" charset="0"/>
              <a:buChar char="•"/>
            </a:pPr>
            <a:r>
              <a:rPr lang="en-CA" altLang="en-US" sz="2000" dirty="0"/>
              <a:t>Training centre will provide host country brief, confirm cadet meets prerequisites to participate in training and ensure cadet meets all requirements for travel</a:t>
            </a:r>
          </a:p>
          <a:p>
            <a:pPr>
              <a:lnSpc>
                <a:spcPct val="90000"/>
              </a:lnSpc>
              <a:buFont typeface="Arial" panose="020B0604020202020204" pitchFamily="34" charset="0"/>
              <a:buChar char="•"/>
            </a:pPr>
            <a:r>
              <a:rPr lang="en-CA" altLang="en-US" sz="2000" dirty="0"/>
              <a:t>Cadets will participate in citizenship activities as well as other air related training opportunities</a:t>
            </a:r>
            <a:endParaRPr lang="en-GB" altLang="en-US" sz="2000" dirty="0"/>
          </a:p>
        </p:txBody>
      </p:sp>
      <p:sp>
        <p:nvSpPr>
          <p:cNvPr id="4" name="Content Placeholder 4">
            <a:extLst>
              <a:ext uri="{FF2B5EF4-FFF2-40B4-BE49-F238E27FC236}">
                <a16:creationId xmlns:a16="http://schemas.microsoft.com/office/drawing/2014/main" id="{2C387039-153F-4935-AC7F-B527DD67962B}"/>
              </a:ext>
            </a:extLst>
          </p:cNvPr>
          <p:cNvSpPr txBox="1">
            <a:spLocks/>
          </p:cNvSpPr>
          <p:nvPr/>
        </p:nvSpPr>
        <p:spPr>
          <a:xfrm>
            <a:off x="4645025" y="2708920"/>
            <a:ext cx="4041775" cy="3951288"/>
          </a:xfrm>
          <a:prstGeom prst="rect">
            <a:avLst/>
          </a:prstGeom>
        </p:spPr>
        <p:txBody>
          <a:bodyPr>
            <a:normAutofit fontScale="85000" lnSpcReduction="2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CA" sz="2000" b="1" dirty="0"/>
              <a:t>Dates and Prerequisites:</a:t>
            </a:r>
          </a:p>
          <a:p>
            <a:r>
              <a:rPr lang="en-CA" sz="2000" dirty="0"/>
              <a:t>13 – 27 Jul 2023 (not including travel)</a:t>
            </a:r>
          </a:p>
          <a:p>
            <a:r>
              <a:rPr lang="en-CA" sz="2000" dirty="0"/>
              <a:t>Level 5 qualified by 30 Jun 2023</a:t>
            </a:r>
          </a:p>
          <a:p>
            <a:r>
              <a:rPr lang="en-CA" sz="2000" dirty="0"/>
              <a:t>17 years of age by 1 Jul 2023</a:t>
            </a:r>
          </a:p>
          <a:p>
            <a:r>
              <a:rPr lang="en-CA" sz="2000" dirty="0"/>
              <a:t>Must be available for the full duration of the exchange</a:t>
            </a:r>
          </a:p>
          <a:p>
            <a:r>
              <a:rPr lang="en-CA" sz="2000" dirty="0"/>
              <a:t>Must have a valid Canadian Passport that is not expiring within 6 months of return date to Canada</a:t>
            </a:r>
          </a:p>
          <a:p>
            <a:r>
              <a:rPr lang="en-CA" sz="2000" dirty="0"/>
              <a:t>Completion of interview and selection process IAW CJCR </a:t>
            </a:r>
            <a:r>
              <a:rPr lang="en-CA" sz="2000" dirty="0" err="1"/>
              <a:t>Gp</a:t>
            </a:r>
            <a:r>
              <a:rPr lang="en-CA" sz="2000" dirty="0"/>
              <a:t> O 8060-7</a:t>
            </a:r>
          </a:p>
          <a:p>
            <a:r>
              <a:rPr lang="en-CA" sz="2000" i="1" dirty="0"/>
              <a:t>Additional details to follow once confirmed</a:t>
            </a:r>
          </a:p>
        </p:txBody>
      </p:sp>
    </p:spTree>
    <p:extLst>
      <p:ext uri="{BB962C8B-B14F-4D97-AF65-F5344CB8AC3E}">
        <p14:creationId xmlns:p14="http://schemas.microsoft.com/office/powerpoint/2010/main" val="293976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4607D6A1-A18C-446B-A10F-5F1D0E3313A4}"/>
              </a:ext>
            </a:extLst>
          </p:cNvPr>
          <p:cNvSpPr txBox="1">
            <a:spLocks/>
          </p:cNvSpPr>
          <p:nvPr/>
        </p:nvSpPr>
        <p:spPr>
          <a:xfrm>
            <a:off x="457200" y="1484784"/>
            <a:ext cx="8229600" cy="936104"/>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i="1" dirty="0">
                <a:latin typeface="+mn-lt"/>
                <a:cs typeface="Arial" panose="020B0604020202020204" pitchFamily="34" charset="0"/>
              </a:rPr>
              <a:t>International Air Cadet Exchange</a:t>
            </a:r>
          </a:p>
          <a:p>
            <a:pPr algn="ctr">
              <a:defRPr/>
            </a:pPr>
            <a:r>
              <a:rPr lang="en-GB" i="1" dirty="0">
                <a:latin typeface="+mn-lt"/>
                <a:cs typeface="Arial" panose="020B0604020202020204" pitchFamily="34" charset="0"/>
              </a:rPr>
              <a:t>United States of America</a:t>
            </a:r>
            <a:endParaRPr lang="en-CA" dirty="0">
              <a:latin typeface="+mn-lt"/>
            </a:endParaRPr>
          </a:p>
        </p:txBody>
      </p:sp>
      <p:sp>
        <p:nvSpPr>
          <p:cNvPr id="3" name="Content Placeholder 6">
            <a:extLst>
              <a:ext uri="{FF2B5EF4-FFF2-40B4-BE49-F238E27FC236}">
                <a16:creationId xmlns:a16="http://schemas.microsoft.com/office/drawing/2014/main" id="{BA32D216-7790-495A-B958-AB7E075C092C}"/>
              </a:ext>
            </a:extLst>
          </p:cNvPr>
          <p:cNvSpPr txBox="1">
            <a:spLocks/>
          </p:cNvSpPr>
          <p:nvPr/>
        </p:nvSpPr>
        <p:spPr>
          <a:xfrm>
            <a:off x="457200" y="2708920"/>
            <a:ext cx="4040188" cy="3951288"/>
          </a:xfrm>
          <a:prstGeom prst="rect">
            <a:avLst/>
          </a:prstGeom>
        </p:spPr>
        <p:txBody>
          <a:bodyPr>
            <a:normAutofit fontScale="85000" lnSpcReduction="1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Font typeface="Arial" charset="0"/>
              <a:buNone/>
            </a:pPr>
            <a:r>
              <a:rPr lang="en-CA" sz="2000" b="1" dirty="0"/>
              <a:t>Basic Course Information:</a:t>
            </a:r>
          </a:p>
          <a:p>
            <a:pPr>
              <a:lnSpc>
                <a:spcPct val="90000"/>
              </a:lnSpc>
              <a:buFont typeface="Arial" panose="020B0604020202020204" pitchFamily="34" charset="0"/>
              <a:buChar char="•"/>
            </a:pPr>
            <a:r>
              <a:rPr lang="en-CA" sz="2000" dirty="0"/>
              <a:t>In person opportunity</a:t>
            </a:r>
          </a:p>
          <a:p>
            <a:pPr>
              <a:lnSpc>
                <a:spcPct val="90000"/>
              </a:lnSpc>
              <a:buFont typeface="Arial" panose="020B0604020202020204" pitchFamily="34" charset="0"/>
              <a:buChar char="•"/>
            </a:pPr>
            <a:r>
              <a:rPr lang="en-CA" altLang="en-US" sz="2000" dirty="0"/>
              <a:t>This is a Nationally Directed Activity (NDA) vice CTC Course</a:t>
            </a:r>
          </a:p>
          <a:p>
            <a:pPr>
              <a:lnSpc>
                <a:spcPct val="90000"/>
              </a:lnSpc>
              <a:buFont typeface="Arial" panose="020B0604020202020204" pitchFamily="34" charset="0"/>
              <a:buChar char="•"/>
            </a:pPr>
            <a:r>
              <a:rPr lang="en-CA" altLang="en-US" sz="2000" dirty="0"/>
              <a:t>Selected cadets will meet at a centralized location prior to travelling to their selected country </a:t>
            </a:r>
          </a:p>
          <a:p>
            <a:pPr>
              <a:lnSpc>
                <a:spcPct val="90000"/>
              </a:lnSpc>
              <a:buFont typeface="Arial" panose="020B0604020202020204" pitchFamily="34" charset="0"/>
              <a:buChar char="•"/>
            </a:pPr>
            <a:r>
              <a:rPr lang="en-CA" altLang="en-US" sz="2000" dirty="0"/>
              <a:t>Training centre will provide host country brief, confirm cadet meets prerequisites to participate in training and ensure cadet meets all requirements for travel</a:t>
            </a:r>
          </a:p>
          <a:p>
            <a:pPr>
              <a:lnSpc>
                <a:spcPct val="90000"/>
              </a:lnSpc>
              <a:buFont typeface="Arial" panose="020B0604020202020204" pitchFamily="34" charset="0"/>
              <a:buChar char="•"/>
            </a:pPr>
            <a:r>
              <a:rPr lang="en-CA" altLang="en-US" sz="2000" dirty="0"/>
              <a:t>Cadets will participate in citizenship activities as well as other air related training opportunities</a:t>
            </a:r>
            <a:endParaRPr lang="en-GB" altLang="en-US" sz="2000" dirty="0"/>
          </a:p>
        </p:txBody>
      </p:sp>
      <p:sp>
        <p:nvSpPr>
          <p:cNvPr id="4" name="Content Placeholder 4">
            <a:extLst>
              <a:ext uri="{FF2B5EF4-FFF2-40B4-BE49-F238E27FC236}">
                <a16:creationId xmlns:a16="http://schemas.microsoft.com/office/drawing/2014/main" id="{E6FE3F4C-59C0-4C37-9412-0FC917DA7A48}"/>
              </a:ext>
            </a:extLst>
          </p:cNvPr>
          <p:cNvSpPr txBox="1">
            <a:spLocks/>
          </p:cNvSpPr>
          <p:nvPr/>
        </p:nvSpPr>
        <p:spPr>
          <a:xfrm>
            <a:off x="4645025" y="2708920"/>
            <a:ext cx="4041775" cy="3951288"/>
          </a:xfrm>
          <a:prstGeom prst="rect">
            <a:avLst/>
          </a:prstGeom>
        </p:spPr>
        <p:txBody>
          <a:bodyPr>
            <a:normAutofit fontScale="85000" lnSpcReduction="2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CA" sz="2000" b="1" dirty="0"/>
              <a:t>Dates and Prerequisites:</a:t>
            </a:r>
          </a:p>
          <a:p>
            <a:r>
              <a:rPr lang="en-CA" sz="2000" dirty="0"/>
              <a:t>13 – 27 Jul 2023 (not including travel)</a:t>
            </a:r>
          </a:p>
          <a:p>
            <a:r>
              <a:rPr lang="en-CA" sz="2000" dirty="0"/>
              <a:t>Level 5 qualified by 30 Jun 2023</a:t>
            </a:r>
          </a:p>
          <a:p>
            <a:r>
              <a:rPr lang="en-CA" sz="2000" dirty="0"/>
              <a:t>17 years of age by 1 Jul 2023</a:t>
            </a:r>
          </a:p>
          <a:p>
            <a:r>
              <a:rPr lang="en-CA" sz="2000" dirty="0"/>
              <a:t>Must be available for the full duration of the exchange</a:t>
            </a:r>
          </a:p>
          <a:p>
            <a:r>
              <a:rPr lang="en-CA" sz="2000" dirty="0"/>
              <a:t>Must have a valid Canadian Passport that is not expiring within 6 months of return date to Canada</a:t>
            </a:r>
          </a:p>
          <a:p>
            <a:r>
              <a:rPr lang="en-CA" sz="2000" dirty="0"/>
              <a:t>Completion of interview and selection process IAW CJCR </a:t>
            </a:r>
            <a:r>
              <a:rPr lang="en-CA" sz="2000" dirty="0" err="1"/>
              <a:t>Gp</a:t>
            </a:r>
            <a:r>
              <a:rPr lang="en-CA" sz="2000" dirty="0"/>
              <a:t> O 8060-7</a:t>
            </a:r>
          </a:p>
          <a:p>
            <a:r>
              <a:rPr lang="en-CA" sz="2000" i="1" dirty="0"/>
              <a:t>Additional details to follow once confirmed</a:t>
            </a:r>
          </a:p>
        </p:txBody>
      </p:sp>
    </p:spTree>
    <p:extLst>
      <p:ext uri="{BB962C8B-B14F-4D97-AF65-F5344CB8AC3E}">
        <p14:creationId xmlns:p14="http://schemas.microsoft.com/office/powerpoint/2010/main" val="2395418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7472E22D-7322-43D8-9F98-3C7D481106FB}"/>
              </a:ext>
            </a:extLst>
          </p:cNvPr>
          <p:cNvSpPr txBox="1">
            <a:spLocks/>
          </p:cNvSpPr>
          <p:nvPr/>
        </p:nvSpPr>
        <p:spPr>
          <a:xfrm>
            <a:off x="457200" y="1484784"/>
            <a:ext cx="8229600" cy="936104"/>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i="1" dirty="0">
                <a:latin typeface="+mn-lt"/>
                <a:cs typeface="Arial" panose="020B0604020202020204" pitchFamily="34" charset="0"/>
              </a:rPr>
              <a:t>Civil Air Patrol Cadet Officer School</a:t>
            </a:r>
          </a:p>
          <a:p>
            <a:pPr algn="ctr">
              <a:defRPr/>
            </a:pPr>
            <a:r>
              <a:rPr lang="en-GB" i="1" dirty="0">
                <a:latin typeface="+mn-lt"/>
                <a:cs typeface="Arial" panose="020B0604020202020204" pitchFamily="34" charset="0"/>
              </a:rPr>
              <a:t>United States of America</a:t>
            </a:r>
            <a:endParaRPr lang="en-CA" dirty="0">
              <a:latin typeface="+mn-lt"/>
            </a:endParaRPr>
          </a:p>
        </p:txBody>
      </p:sp>
      <p:sp>
        <p:nvSpPr>
          <p:cNvPr id="3" name="Content Placeholder 6">
            <a:extLst>
              <a:ext uri="{FF2B5EF4-FFF2-40B4-BE49-F238E27FC236}">
                <a16:creationId xmlns:a16="http://schemas.microsoft.com/office/drawing/2014/main" id="{0B4AF94E-F670-476B-A61E-771A975E9BC0}"/>
              </a:ext>
            </a:extLst>
          </p:cNvPr>
          <p:cNvSpPr txBox="1">
            <a:spLocks/>
          </p:cNvSpPr>
          <p:nvPr/>
        </p:nvSpPr>
        <p:spPr>
          <a:xfrm>
            <a:off x="427609" y="2708920"/>
            <a:ext cx="4040188" cy="3951288"/>
          </a:xfrm>
          <a:prstGeom prst="rect">
            <a:avLst/>
          </a:prstGeom>
        </p:spPr>
        <p:txBody>
          <a:bodyPr>
            <a:normAutofit fontScale="85000" lnSpcReduction="1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Font typeface="Arial" charset="0"/>
              <a:buNone/>
            </a:pPr>
            <a:r>
              <a:rPr lang="en-CA" sz="2000" b="1" dirty="0"/>
              <a:t>Basic Course Information:</a:t>
            </a:r>
          </a:p>
          <a:p>
            <a:pPr>
              <a:lnSpc>
                <a:spcPct val="90000"/>
              </a:lnSpc>
              <a:buFont typeface="Arial" panose="020B0604020202020204" pitchFamily="34" charset="0"/>
              <a:buChar char="•"/>
            </a:pPr>
            <a:r>
              <a:rPr lang="en-CA" sz="2000" dirty="0"/>
              <a:t>In person opportunity</a:t>
            </a:r>
          </a:p>
          <a:p>
            <a:pPr>
              <a:lnSpc>
                <a:spcPct val="90000"/>
              </a:lnSpc>
              <a:buFont typeface="Arial" panose="020B0604020202020204" pitchFamily="34" charset="0"/>
              <a:buChar char="•"/>
            </a:pPr>
            <a:r>
              <a:rPr lang="en-CA" altLang="en-US" sz="2000" dirty="0"/>
              <a:t>This is a Nationally Directed Activity (NDA) vice CTC Course</a:t>
            </a:r>
          </a:p>
          <a:p>
            <a:pPr>
              <a:lnSpc>
                <a:spcPct val="90000"/>
              </a:lnSpc>
              <a:buFont typeface="Arial" panose="020B0604020202020204" pitchFamily="34" charset="0"/>
              <a:buChar char="•"/>
            </a:pPr>
            <a:r>
              <a:rPr lang="en-CA" altLang="en-US" sz="2000" dirty="0"/>
              <a:t>Selected cadets will meet at a centralized location prior to travelling to the USA</a:t>
            </a:r>
          </a:p>
          <a:p>
            <a:pPr>
              <a:lnSpc>
                <a:spcPct val="90000"/>
              </a:lnSpc>
              <a:buFont typeface="Arial" panose="020B0604020202020204" pitchFamily="34" charset="0"/>
              <a:buChar char="•"/>
            </a:pPr>
            <a:r>
              <a:rPr lang="en-CA" altLang="en-US" sz="2000" dirty="0"/>
              <a:t>Training centre will provide host country brief, confirm cadet meets prerequisites to participate in training and ensure cadet meets all requirements for travel</a:t>
            </a:r>
          </a:p>
          <a:p>
            <a:pPr>
              <a:lnSpc>
                <a:spcPct val="90000"/>
              </a:lnSpc>
              <a:buFont typeface="Arial" panose="020B0604020202020204" pitchFamily="34" charset="0"/>
              <a:buChar char="•"/>
            </a:pPr>
            <a:r>
              <a:rPr lang="en-CA" altLang="en-US" sz="2000" dirty="0"/>
              <a:t>Cadets will participate in activities established by the USA Civil Air Patrol Cadet Officer School Program as well as other aviation related training opportunities</a:t>
            </a:r>
            <a:endParaRPr lang="en-GB" altLang="en-US" sz="2000" dirty="0"/>
          </a:p>
        </p:txBody>
      </p:sp>
      <p:sp>
        <p:nvSpPr>
          <p:cNvPr id="4" name="Content Placeholder 4">
            <a:extLst>
              <a:ext uri="{FF2B5EF4-FFF2-40B4-BE49-F238E27FC236}">
                <a16:creationId xmlns:a16="http://schemas.microsoft.com/office/drawing/2014/main" id="{A005B903-A050-4536-AEC3-37C0704E0D56}"/>
              </a:ext>
            </a:extLst>
          </p:cNvPr>
          <p:cNvSpPr txBox="1">
            <a:spLocks/>
          </p:cNvSpPr>
          <p:nvPr/>
        </p:nvSpPr>
        <p:spPr>
          <a:xfrm>
            <a:off x="4615434" y="2708920"/>
            <a:ext cx="4041775" cy="3951288"/>
          </a:xfrm>
          <a:prstGeom prst="rect">
            <a:avLst/>
          </a:prstGeom>
        </p:spPr>
        <p:txBody>
          <a:bodyPr>
            <a:normAutofit fontScale="85000" lnSpcReduction="2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CA" sz="2000" b="1" dirty="0"/>
              <a:t>Dates and Prerequisites:</a:t>
            </a:r>
          </a:p>
          <a:p>
            <a:r>
              <a:rPr lang="en-CA" sz="2000" dirty="0"/>
              <a:t>15 – 31 Jul 2023 (not including travel)</a:t>
            </a:r>
          </a:p>
          <a:p>
            <a:r>
              <a:rPr lang="en-CA" sz="2000" dirty="0"/>
              <a:t>Level 5 qualified by 30 Jun 2023</a:t>
            </a:r>
          </a:p>
          <a:p>
            <a:r>
              <a:rPr lang="en-CA" sz="2000" dirty="0"/>
              <a:t>17 years of age by 30 Jun 2023</a:t>
            </a:r>
          </a:p>
          <a:p>
            <a:r>
              <a:rPr lang="en-CA" sz="2000" dirty="0"/>
              <a:t>Must be available for the full duration of the course</a:t>
            </a:r>
          </a:p>
          <a:p>
            <a:r>
              <a:rPr lang="en-CA" sz="2000" dirty="0"/>
              <a:t>Must have a valid Canadian Passport that is not expiring within 6 months of return date to Canada</a:t>
            </a:r>
          </a:p>
          <a:p>
            <a:r>
              <a:rPr lang="en-CA" sz="2000" b="1" u="sng" dirty="0"/>
              <a:t>May</a:t>
            </a:r>
            <a:r>
              <a:rPr lang="en-CA" sz="2000" dirty="0"/>
              <a:t> have to complete interview and selection process IAW CJCR </a:t>
            </a:r>
            <a:r>
              <a:rPr lang="en-CA" sz="2000" dirty="0" err="1"/>
              <a:t>Gp</a:t>
            </a:r>
            <a:r>
              <a:rPr lang="en-CA" sz="2000" dirty="0"/>
              <a:t> O 8060-7</a:t>
            </a:r>
          </a:p>
          <a:p>
            <a:r>
              <a:rPr lang="en-CA" sz="2000" i="1" dirty="0"/>
              <a:t>Additional details to follow once confirmed</a:t>
            </a:r>
          </a:p>
        </p:txBody>
      </p:sp>
    </p:spTree>
    <p:extLst>
      <p:ext uri="{BB962C8B-B14F-4D97-AF65-F5344CB8AC3E}">
        <p14:creationId xmlns:p14="http://schemas.microsoft.com/office/powerpoint/2010/main" val="992784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19C745B-4C03-47CA-910A-9E1EAD76251D}"/>
              </a:ext>
            </a:extLst>
          </p:cNvPr>
          <p:cNvSpPr txBox="1">
            <a:spLocks/>
          </p:cNvSpPr>
          <p:nvPr/>
        </p:nvSpPr>
        <p:spPr>
          <a:xfrm>
            <a:off x="457200" y="1484784"/>
            <a:ext cx="8229600"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dirty="0">
                <a:latin typeface="+mn-lt"/>
                <a:cs typeface="Arial" panose="020B0604020202020204" pitchFamily="34" charset="0"/>
              </a:rPr>
              <a:t>Participation Limitations Information</a:t>
            </a:r>
            <a:endParaRPr lang="en-CA" sz="1600" dirty="0">
              <a:latin typeface="+mn-lt"/>
            </a:endParaRPr>
          </a:p>
        </p:txBody>
      </p:sp>
      <p:sp>
        <p:nvSpPr>
          <p:cNvPr id="3" name="Content Placeholder 2">
            <a:extLst>
              <a:ext uri="{FF2B5EF4-FFF2-40B4-BE49-F238E27FC236}">
                <a16:creationId xmlns:a16="http://schemas.microsoft.com/office/drawing/2014/main" id="{0CD53600-BEA1-4EF4-8576-9413A8906711}"/>
              </a:ext>
            </a:extLst>
          </p:cNvPr>
          <p:cNvSpPr txBox="1">
            <a:spLocks/>
          </p:cNvSpPr>
          <p:nvPr/>
        </p:nvSpPr>
        <p:spPr>
          <a:xfrm>
            <a:off x="457200" y="2348880"/>
            <a:ext cx="8229600" cy="3654972"/>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CA" sz="2000" dirty="0"/>
              <a:t>Participation Limitations:</a:t>
            </a:r>
          </a:p>
          <a:p>
            <a:pPr marL="800100" lvl="1" indent="-342900">
              <a:buFont typeface="+mj-lt"/>
              <a:buAutoNum type="arabicPeriod"/>
            </a:pPr>
            <a:endParaRPr lang="en-CA" sz="1600" dirty="0"/>
          </a:p>
          <a:p>
            <a:pPr marL="800100" lvl="1" indent="-342900">
              <a:buFont typeface="+mj-lt"/>
              <a:buAutoNum type="arabicPeriod"/>
            </a:pPr>
            <a:r>
              <a:rPr lang="en-CA" sz="1600" b="1" u="sng" dirty="0"/>
              <a:t>must</a:t>
            </a:r>
            <a:r>
              <a:rPr lang="en-CA" sz="1600" dirty="0"/>
              <a:t> be reviewed for each course the cadet applies for to ensure that their medical needs can be met for their safety and well being; and</a:t>
            </a:r>
          </a:p>
          <a:p>
            <a:pPr lvl="1" indent="-342900">
              <a:buFont typeface="+mj-lt"/>
              <a:buAutoNum type="arabicPeriod"/>
            </a:pPr>
            <a:endParaRPr lang="en-CA" sz="1600" dirty="0"/>
          </a:p>
          <a:p>
            <a:pPr marL="800100" lvl="1" indent="-342900">
              <a:buFont typeface="+mj-lt"/>
              <a:buAutoNum type="arabicPeriod"/>
            </a:pPr>
            <a:r>
              <a:rPr lang="en-CA" sz="1600" dirty="0"/>
              <a:t>are assigned by the Regional Medical Liaison Officer (RMLO) based on the information provided in the Detailed Health Questionnaire.</a:t>
            </a:r>
          </a:p>
          <a:p>
            <a:pPr marL="800100" lvl="1" indent="-342900">
              <a:buFont typeface="+mj-lt"/>
              <a:buAutoNum type="arabicPeriod"/>
            </a:pPr>
            <a:endParaRPr lang="en-CA" sz="1600" dirty="0"/>
          </a:p>
          <a:p>
            <a:pPr marL="57150" indent="0">
              <a:buNone/>
            </a:pPr>
            <a:r>
              <a:rPr lang="en-CA" sz="2000" dirty="0"/>
              <a:t>Parents/Guardians can contact the RMLO at </a:t>
            </a:r>
            <a:r>
              <a:rPr lang="en-CA" sz="2000" u="sng" dirty="0">
                <a:hlinkClick r:id="rId2"/>
              </a:rPr>
              <a:t>northwestmedical@forces.gc.ca</a:t>
            </a:r>
            <a:r>
              <a:rPr lang="en-CA" sz="2000" dirty="0"/>
              <a:t> to discuss their concerns. </a:t>
            </a:r>
          </a:p>
        </p:txBody>
      </p:sp>
    </p:spTree>
    <p:extLst>
      <p:ext uri="{BB962C8B-B14F-4D97-AF65-F5344CB8AC3E}">
        <p14:creationId xmlns:p14="http://schemas.microsoft.com/office/powerpoint/2010/main" val="3948452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82BD2DF4-7F12-43CB-BF6B-A91D9A15A605}"/>
              </a:ext>
            </a:extLst>
          </p:cNvPr>
          <p:cNvSpPr txBox="1">
            <a:spLocks/>
          </p:cNvSpPr>
          <p:nvPr/>
        </p:nvSpPr>
        <p:spPr>
          <a:xfrm>
            <a:off x="457200" y="1484784"/>
            <a:ext cx="8229600"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dirty="0">
                <a:latin typeface="+mn-lt"/>
                <a:cs typeface="Arial" panose="020B0604020202020204" pitchFamily="34" charset="0"/>
              </a:rPr>
              <a:t>Participation Limitations</a:t>
            </a:r>
            <a:endParaRPr lang="en-CA" sz="1600" dirty="0">
              <a:latin typeface="+mn-lt"/>
            </a:endParaRPr>
          </a:p>
        </p:txBody>
      </p:sp>
      <p:sp>
        <p:nvSpPr>
          <p:cNvPr id="3" name="Content Placeholder 2">
            <a:extLst>
              <a:ext uri="{FF2B5EF4-FFF2-40B4-BE49-F238E27FC236}">
                <a16:creationId xmlns:a16="http://schemas.microsoft.com/office/drawing/2014/main" id="{A63C766E-B0A6-4809-932A-F9FE5E13A0B8}"/>
              </a:ext>
            </a:extLst>
          </p:cNvPr>
          <p:cNvSpPr txBox="1">
            <a:spLocks/>
          </p:cNvSpPr>
          <p:nvPr/>
        </p:nvSpPr>
        <p:spPr>
          <a:xfrm>
            <a:off x="609352" y="2276872"/>
            <a:ext cx="7925296" cy="4375570"/>
          </a:xfrm>
          <a:prstGeom prst="rect">
            <a:avLst/>
          </a:prstGeom>
        </p:spPr>
        <p:txBody>
          <a:bodyPr>
            <a:normAutofit lnSpcReduction="1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US" sz="2000"/>
              <a:t>Cadets </a:t>
            </a:r>
            <a:r>
              <a:rPr lang="en-US" sz="2000" b="1" u="sng">
                <a:solidFill>
                  <a:srgbClr val="FF0000"/>
                </a:solidFill>
              </a:rPr>
              <a:t>cannot</a:t>
            </a:r>
            <a:r>
              <a:rPr lang="en-US" sz="2000"/>
              <a:t> attend any CTC with the following Participation Limitations:</a:t>
            </a:r>
            <a:endParaRPr lang="en-CA" sz="2000"/>
          </a:p>
          <a:p>
            <a:pPr marL="0" indent="0">
              <a:buFont typeface="Arial" charset="0"/>
              <a:buNone/>
            </a:pPr>
            <a:endParaRPr lang="en-CA" sz="2000"/>
          </a:p>
          <a:p>
            <a:pPr lvl="1">
              <a:spcBef>
                <a:spcPts val="0"/>
              </a:spcBef>
              <a:buFont typeface="Wingdings" panose="05000000000000000000" pitchFamily="2" charset="2"/>
              <a:buChar char="Ø"/>
            </a:pPr>
            <a:r>
              <a:rPr lang="en-CA" sz="1800"/>
              <a:t>“Requires enhanced screening for all activities outside corps/squadron area of responsibility; discuss with RMLO”</a:t>
            </a:r>
          </a:p>
          <a:p>
            <a:pPr lvl="1">
              <a:lnSpc>
                <a:spcPct val="150000"/>
              </a:lnSpc>
              <a:spcBef>
                <a:spcPts val="0"/>
              </a:spcBef>
              <a:buFont typeface="Wingdings" panose="05000000000000000000" pitchFamily="2" charset="2"/>
              <a:buChar char="Ø"/>
            </a:pPr>
            <a:r>
              <a:rPr lang="en-CA" sz="1800"/>
              <a:t>“Requires specialized medical services weekly”</a:t>
            </a:r>
          </a:p>
          <a:p>
            <a:pPr lvl="1">
              <a:lnSpc>
                <a:spcPct val="150000"/>
              </a:lnSpc>
              <a:spcBef>
                <a:spcPts val="0"/>
              </a:spcBef>
              <a:buFont typeface="Wingdings" panose="05000000000000000000" pitchFamily="2" charset="2"/>
              <a:buChar char="Ø"/>
            </a:pPr>
            <a:r>
              <a:rPr lang="en-CA" sz="1800"/>
              <a:t>“Unfit to attend Cadet Training Centre (CTC)”</a:t>
            </a:r>
          </a:p>
          <a:p>
            <a:pPr lvl="1">
              <a:lnSpc>
                <a:spcPct val="150000"/>
              </a:lnSpc>
              <a:spcBef>
                <a:spcPts val="0"/>
              </a:spcBef>
              <a:buFont typeface="Wingdings" panose="05000000000000000000" pitchFamily="2" charset="2"/>
              <a:buChar char="Ø"/>
            </a:pPr>
            <a:r>
              <a:rPr lang="en-CA" sz="1800"/>
              <a:t>“Unfit to attend Nationally Directed Activities (NDA)”</a:t>
            </a:r>
          </a:p>
          <a:p>
            <a:pPr lvl="1">
              <a:lnSpc>
                <a:spcPct val="150000"/>
              </a:lnSpc>
              <a:spcBef>
                <a:spcPts val="0"/>
              </a:spcBef>
              <a:buFont typeface="Wingdings" panose="05000000000000000000" pitchFamily="2" charset="2"/>
              <a:buChar char="Ø"/>
            </a:pPr>
            <a:r>
              <a:rPr lang="en-US" sz="1800"/>
              <a:t>“Unable to attend overnight activities”</a:t>
            </a:r>
            <a:endParaRPr lang="en-CA" sz="1800"/>
          </a:p>
          <a:p>
            <a:pPr lvl="1">
              <a:lnSpc>
                <a:spcPct val="150000"/>
              </a:lnSpc>
              <a:spcBef>
                <a:spcPts val="0"/>
              </a:spcBef>
              <a:buFont typeface="Wingdings" panose="05000000000000000000" pitchFamily="2" charset="2"/>
              <a:buChar char="Ø"/>
            </a:pPr>
            <a:r>
              <a:rPr lang="en-US" sz="1800"/>
              <a:t>“Unable to participate in drill and parades”</a:t>
            </a:r>
            <a:endParaRPr lang="en-CA" sz="1800"/>
          </a:p>
          <a:p>
            <a:pPr marL="0" indent="0">
              <a:buFont typeface="Arial" charset="0"/>
              <a:buNone/>
            </a:pPr>
            <a:endParaRPr lang="en-CA" sz="1800"/>
          </a:p>
          <a:p>
            <a:pPr marL="0" indent="0">
              <a:spcBef>
                <a:spcPts val="1800"/>
              </a:spcBef>
              <a:buFont typeface="Arial" charset="0"/>
              <a:buNone/>
            </a:pPr>
            <a:r>
              <a:rPr lang="en-CA" sz="1800" i="1"/>
              <a:t>**This list is not limited to these Participation Limitations</a:t>
            </a:r>
            <a:endParaRPr lang="en-CA" sz="1800" i="1" dirty="0"/>
          </a:p>
        </p:txBody>
      </p:sp>
    </p:spTree>
    <p:extLst>
      <p:ext uri="{BB962C8B-B14F-4D97-AF65-F5344CB8AC3E}">
        <p14:creationId xmlns:p14="http://schemas.microsoft.com/office/powerpoint/2010/main" val="1178807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D1AF40A6-AA58-49B7-B6F6-9CD30EC75E2F}"/>
              </a:ext>
            </a:extLst>
          </p:cNvPr>
          <p:cNvSpPr txBox="1">
            <a:spLocks/>
          </p:cNvSpPr>
          <p:nvPr/>
        </p:nvSpPr>
        <p:spPr>
          <a:xfrm>
            <a:off x="457200" y="1484784"/>
            <a:ext cx="8229600"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dirty="0">
                <a:latin typeface="+mn-lt"/>
                <a:cs typeface="Arial" panose="020B0604020202020204" pitchFamily="34" charset="0"/>
              </a:rPr>
              <a:t>Participation Limitations (continued)</a:t>
            </a:r>
            <a:endParaRPr lang="en-CA" sz="1600" dirty="0">
              <a:latin typeface="+mn-lt"/>
            </a:endParaRPr>
          </a:p>
        </p:txBody>
      </p:sp>
      <p:sp>
        <p:nvSpPr>
          <p:cNvPr id="3" name="Content Placeholder 2">
            <a:extLst>
              <a:ext uri="{FF2B5EF4-FFF2-40B4-BE49-F238E27FC236}">
                <a16:creationId xmlns:a16="http://schemas.microsoft.com/office/drawing/2014/main" id="{9FAB5A20-ABD2-4ACF-AE52-5EDE78FB4A12}"/>
              </a:ext>
            </a:extLst>
          </p:cNvPr>
          <p:cNvSpPr txBox="1">
            <a:spLocks/>
          </p:cNvSpPr>
          <p:nvPr/>
        </p:nvSpPr>
        <p:spPr>
          <a:xfrm>
            <a:off x="453253" y="2204864"/>
            <a:ext cx="8229600" cy="4791574"/>
          </a:xfrm>
          <a:prstGeom prst="rect">
            <a:avLst/>
          </a:prstGeom>
        </p:spPr>
        <p:txBody>
          <a:bodyPr>
            <a:normAutofit fontScale="55000" lnSpcReduction="2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US" sz="2900"/>
              <a:t>The following Participation Limitations </a:t>
            </a:r>
            <a:r>
              <a:rPr lang="en-US" sz="2900" b="1" u="sng">
                <a:solidFill>
                  <a:srgbClr val="FF0000"/>
                </a:solidFill>
              </a:rPr>
              <a:t>may</a:t>
            </a:r>
            <a:r>
              <a:rPr lang="en-US" sz="2900"/>
              <a:t> prevent cadets from attending any CTC:</a:t>
            </a:r>
          </a:p>
          <a:p>
            <a:pPr marL="0" indent="0">
              <a:buFont typeface="Arial" charset="0"/>
              <a:buNone/>
            </a:pPr>
            <a:endParaRPr lang="en-US" sz="1900"/>
          </a:p>
          <a:p>
            <a:pPr lvl="1">
              <a:lnSpc>
                <a:spcPct val="120000"/>
              </a:lnSpc>
              <a:spcBef>
                <a:spcPts val="0"/>
              </a:spcBef>
              <a:buFont typeface="Wingdings" panose="05000000000000000000" pitchFamily="2" charset="2"/>
              <a:buChar char="Ø"/>
            </a:pPr>
            <a:r>
              <a:rPr lang="en-US" sz="2600"/>
              <a:t>“Cadet has a medical condition that may require special dietary needs during an exacerbation of condition”</a:t>
            </a:r>
          </a:p>
          <a:p>
            <a:pPr lvl="1">
              <a:lnSpc>
                <a:spcPct val="170000"/>
              </a:lnSpc>
              <a:spcBef>
                <a:spcPts val="0"/>
              </a:spcBef>
              <a:buFont typeface="Wingdings" panose="05000000000000000000" pitchFamily="2" charset="2"/>
              <a:buChar char="Ø"/>
            </a:pPr>
            <a:r>
              <a:rPr lang="en-US" sz="2600"/>
              <a:t>“Must be within 30 minutes of physician services”</a:t>
            </a:r>
          </a:p>
          <a:p>
            <a:pPr lvl="1">
              <a:lnSpc>
                <a:spcPct val="170000"/>
              </a:lnSpc>
              <a:spcBef>
                <a:spcPts val="0"/>
              </a:spcBef>
              <a:buFont typeface="Wingdings" panose="05000000000000000000" pitchFamily="2" charset="2"/>
              <a:buChar char="Ø"/>
            </a:pPr>
            <a:r>
              <a:rPr lang="en-US" sz="2600"/>
              <a:t>“May be unable to do significant classroom work or studies”</a:t>
            </a:r>
          </a:p>
          <a:p>
            <a:pPr lvl="1">
              <a:lnSpc>
                <a:spcPct val="170000"/>
              </a:lnSpc>
              <a:spcBef>
                <a:spcPts val="0"/>
              </a:spcBef>
              <a:buFont typeface="Wingdings" panose="05000000000000000000" pitchFamily="2" charset="2"/>
              <a:buChar char="Ø"/>
            </a:pPr>
            <a:r>
              <a:rPr lang="en-US" sz="2600"/>
              <a:t>“May choose not to participate in certain activities”</a:t>
            </a:r>
            <a:endParaRPr lang="en-CA" sz="2600"/>
          </a:p>
          <a:p>
            <a:pPr lvl="1">
              <a:lnSpc>
                <a:spcPct val="170000"/>
              </a:lnSpc>
              <a:spcBef>
                <a:spcPts val="0"/>
              </a:spcBef>
              <a:buFont typeface="Wingdings" panose="05000000000000000000" pitchFamily="2" charset="2"/>
              <a:buChar char="Ø"/>
            </a:pPr>
            <a:r>
              <a:rPr lang="en-US" sz="2600"/>
              <a:t>“May participate in physical activities at own pace and duration”</a:t>
            </a:r>
            <a:endParaRPr lang="en-CA" sz="2600"/>
          </a:p>
          <a:p>
            <a:pPr lvl="1">
              <a:lnSpc>
                <a:spcPct val="170000"/>
              </a:lnSpc>
              <a:spcBef>
                <a:spcPts val="0"/>
              </a:spcBef>
              <a:buFont typeface="Wingdings" panose="05000000000000000000" pitchFamily="2" charset="2"/>
              <a:buChar char="Ø"/>
            </a:pPr>
            <a:r>
              <a:rPr lang="en-US" sz="2600"/>
              <a:t>“May require close supervision”</a:t>
            </a:r>
            <a:endParaRPr lang="en-CA" sz="2600"/>
          </a:p>
          <a:p>
            <a:pPr lvl="1">
              <a:lnSpc>
                <a:spcPct val="170000"/>
              </a:lnSpc>
              <a:spcBef>
                <a:spcPts val="0"/>
              </a:spcBef>
              <a:buFont typeface="Wingdings" panose="05000000000000000000" pitchFamily="2" charset="2"/>
              <a:buChar char="Ø"/>
            </a:pPr>
            <a:r>
              <a:rPr lang="en-US" sz="2600"/>
              <a:t>“May require extra assistance for daily activities”</a:t>
            </a:r>
            <a:endParaRPr lang="en-CA" sz="2600"/>
          </a:p>
          <a:p>
            <a:pPr lvl="1">
              <a:lnSpc>
                <a:spcPct val="170000"/>
              </a:lnSpc>
              <a:spcBef>
                <a:spcPts val="0"/>
              </a:spcBef>
              <a:buFont typeface="Wingdings" panose="05000000000000000000" pitchFamily="2" charset="2"/>
              <a:buChar char="Ø"/>
            </a:pPr>
            <a:r>
              <a:rPr lang="en-US" sz="2600"/>
              <a:t>“May require extra assistance/direction in complex and non-routine tasks”</a:t>
            </a:r>
            <a:endParaRPr lang="en-CA" sz="2600"/>
          </a:p>
          <a:p>
            <a:pPr lvl="1">
              <a:lnSpc>
                <a:spcPct val="170000"/>
              </a:lnSpc>
              <a:spcBef>
                <a:spcPts val="0"/>
              </a:spcBef>
              <a:buFont typeface="Wingdings" panose="05000000000000000000" pitchFamily="2" charset="2"/>
              <a:buChar char="Ø"/>
            </a:pPr>
            <a:r>
              <a:rPr lang="en-US" sz="2600"/>
              <a:t>“May require special care during overnight activities - verify with cadet”</a:t>
            </a:r>
          </a:p>
          <a:p>
            <a:pPr marL="0" indent="0">
              <a:spcBef>
                <a:spcPts val="1800"/>
              </a:spcBef>
              <a:buFont typeface="Arial" charset="0"/>
              <a:buNone/>
            </a:pPr>
            <a:r>
              <a:rPr lang="en-CA" sz="2900" i="1"/>
              <a:t>**This list is not limited to these Participation Limitations.  Closer review is taken depending on the CTC supports and location.</a:t>
            </a:r>
            <a:endParaRPr lang="en-CA" sz="2900" i="1" dirty="0"/>
          </a:p>
        </p:txBody>
      </p:sp>
    </p:spTree>
    <p:extLst>
      <p:ext uri="{BB962C8B-B14F-4D97-AF65-F5344CB8AC3E}">
        <p14:creationId xmlns:p14="http://schemas.microsoft.com/office/powerpoint/2010/main" val="545657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87E2CE0-CF99-4513-B688-45E0332EC9C1}"/>
              </a:ext>
            </a:extLst>
          </p:cNvPr>
          <p:cNvSpPr txBox="1">
            <a:spLocks/>
          </p:cNvSpPr>
          <p:nvPr/>
        </p:nvSpPr>
        <p:spPr>
          <a:xfrm>
            <a:off x="215516" y="1484784"/>
            <a:ext cx="8712968"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i="1" dirty="0">
                <a:latin typeface="+mn-lt"/>
                <a:cs typeface="Arial" panose="020B0604020202020204" pitchFamily="34" charset="0"/>
              </a:rPr>
              <a:t>Who conducts and supervises the courses?</a:t>
            </a:r>
            <a:endParaRPr lang="en-CA" dirty="0">
              <a:latin typeface="+mn-lt"/>
            </a:endParaRPr>
          </a:p>
        </p:txBody>
      </p:sp>
      <p:sp>
        <p:nvSpPr>
          <p:cNvPr id="3" name="Content Placeholder 6">
            <a:extLst>
              <a:ext uri="{FF2B5EF4-FFF2-40B4-BE49-F238E27FC236}">
                <a16:creationId xmlns:a16="http://schemas.microsoft.com/office/drawing/2014/main" id="{973CB64D-209B-4FBF-9470-213BC46A7FDB}"/>
              </a:ext>
            </a:extLst>
          </p:cNvPr>
          <p:cNvSpPr txBox="1">
            <a:spLocks/>
          </p:cNvSpPr>
          <p:nvPr/>
        </p:nvSpPr>
        <p:spPr>
          <a:xfrm>
            <a:off x="457200" y="2492896"/>
            <a:ext cx="8229600" cy="3654972"/>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altLang="en-US" sz="2000"/>
              <a:t>Members of the Cadet Organizations Administration and Training Service (COATS) including Cadet Instructor Cadre Officers, Civilian Instructors, Regular Force, Primary Reserve members, and civilian contractors</a:t>
            </a:r>
          </a:p>
          <a:p>
            <a:endParaRPr lang="en-GB" altLang="en-US" sz="2000"/>
          </a:p>
          <a:p>
            <a:r>
              <a:rPr lang="en-GB" altLang="en-US" sz="2000"/>
              <a:t>Senior cadets are also employed as staff cadets to assist with supervision and instruction</a:t>
            </a:r>
          </a:p>
          <a:p>
            <a:endParaRPr lang="en-GB" altLang="en-US" sz="2000"/>
          </a:p>
          <a:p>
            <a:r>
              <a:rPr lang="en-GB" altLang="en-US" sz="2000"/>
              <a:t>The ratio of adult supervisor to cadet is approximately 1:10</a:t>
            </a:r>
            <a:endParaRPr lang="en-GB" altLang="en-US" sz="2000" dirty="0"/>
          </a:p>
        </p:txBody>
      </p:sp>
    </p:spTree>
    <p:extLst>
      <p:ext uri="{BB962C8B-B14F-4D97-AF65-F5344CB8AC3E}">
        <p14:creationId xmlns:p14="http://schemas.microsoft.com/office/powerpoint/2010/main" val="501781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6830CF29-3001-4BB9-990F-EC5E4F3AE3D8}"/>
              </a:ext>
            </a:extLst>
          </p:cNvPr>
          <p:cNvSpPr txBox="1">
            <a:spLocks/>
          </p:cNvSpPr>
          <p:nvPr/>
        </p:nvSpPr>
        <p:spPr>
          <a:xfrm>
            <a:off x="457200" y="1412776"/>
            <a:ext cx="8229600" cy="936104"/>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i="1" dirty="0">
                <a:latin typeface="+mn-lt"/>
                <a:cs typeface="Arial" panose="020B0604020202020204" pitchFamily="34" charset="0"/>
              </a:rPr>
              <a:t>Cadets:</a:t>
            </a:r>
          </a:p>
          <a:p>
            <a:pPr algn="ctr">
              <a:defRPr/>
            </a:pPr>
            <a:r>
              <a:rPr lang="en-GB" i="1" dirty="0">
                <a:latin typeface="+mn-lt"/>
                <a:cs typeface="Arial" panose="020B0604020202020204" pitchFamily="34" charset="0"/>
              </a:rPr>
              <a:t>What will life be like at a CTC?</a:t>
            </a:r>
            <a:endParaRPr lang="en-CA" dirty="0">
              <a:latin typeface="+mn-lt"/>
            </a:endParaRPr>
          </a:p>
        </p:txBody>
      </p:sp>
      <p:sp>
        <p:nvSpPr>
          <p:cNvPr id="3" name="Content Placeholder 6">
            <a:extLst>
              <a:ext uri="{FF2B5EF4-FFF2-40B4-BE49-F238E27FC236}">
                <a16:creationId xmlns:a16="http://schemas.microsoft.com/office/drawing/2014/main" id="{DE39C841-7DE8-41CC-ACEE-B7743525F4AC}"/>
              </a:ext>
            </a:extLst>
          </p:cNvPr>
          <p:cNvSpPr txBox="1">
            <a:spLocks/>
          </p:cNvSpPr>
          <p:nvPr/>
        </p:nvSpPr>
        <p:spPr>
          <a:xfrm>
            <a:off x="457200" y="2636913"/>
            <a:ext cx="8229600" cy="3744416"/>
          </a:xfrm>
          <a:prstGeom prst="rect">
            <a:avLst/>
          </a:prstGeom>
        </p:spPr>
        <p:txBody>
          <a:bodyPr>
            <a:no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altLang="en-US" sz="1700" dirty="0"/>
              <a:t>Close quarters with cadets from all over Canada</a:t>
            </a:r>
          </a:p>
          <a:p>
            <a:r>
              <a:rPr lang="en-GB" altLang="en-US" sz="1700" dirty="0"/>
              <a:t>Meals in mess halls</a:t>
            </a:r>
          </a:p>
          <a:p>
            <a:r>
              <a:rPr lang="en-GB" altLang="en-US" sz="1700" dirty="0"/>
              <a:t>Early wake-ups and busy training days</a:t>
            </a:r>
          </a:p>
          <a:p>
            <a:r>
              <a:rPr lang="en-GB" altLang="en-US" sz="1700" dirty="0"/>
              <a:t>Organized evening activities</a:t>
            </a:r>
          </a:p>
          <a:p>
            <a:r>
              <a:rPr lang="en-GB" altLang="en-US" sz="1700" dirty="0"/>
              <a:t>Homesickness / calling home – this does get better!</a:t>
            </a:r>
          </a:p>
          <a:p>
            <a:r>
              <a:rPr lang="en-GB" altLang="en-US" sz="1700" dirty="0"/>
              <a:t>Responsible for personal hygiene – showering, shaving, etc.</a:t>
            </a:r>
          </a:p>
          <a:p>
            <a:r>
              <a:rPr lang="en-GB" altLang="en-US" sz="1700" dirty="0"/>
              <a:t>Responsible for personal belongings – clothes and everything you bring to CTC</a:t>
            </a:r>
          </a:p>
          <a:p>
            <a:r>
              <a:rPr lang="en-GB" altLang="en-US" sz="1700" dirty="0"/>
              <a:t>Responsible for your own laundry and uniform care</a:t>
            </a:r>
          </a:p>
          <a:p>
            <a:r>
              <a:rPr lang="en-GB" altLang="en-US" sz="1700" dirty="0"/>
              <a:t>You meet great people and make lifelong friendships</a:t>
            </a:r>
          </a:p>
          <a:p>
            <a:r>
              <a:rPr lang="en-GB" altLang="en-US" sz="1700" dirty="0"/>
              <a:t>You learn fantastic skills</a:t>
            </a:r>
          </a:p>
          <a:p>
            <a:r>
              <a:rPr lang="en-GB" altLang="en-US" sz="1700" dirty="0"/>
              <a:t>You learn to be independent</a:t>
            </a:r>
          </a:p>
          <a:p>
            <a:r>
              <a:rPr lang="en-GB" altLang="en-US" sz="1700" dirty="0"/>
              <a:t>Receive training bonus (approximately $60.00/week)</a:t>
            </a:r>
          </a:p>
        </p:txBody>
      </p:sp>
    </p:spTree>
    <p:extLst>
      <p:ext uri="{BB962C8B-B14F-4D97-AF65-F5344CB8AC3E}">
        <p14:creationId xmlns:p14="http://schemas.microsoft.com/office/powerpoint/2010/main" val="2990429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4990A49C-C242-4692-8DB8-BCC757C63A2D}"/>
              </a:ext>
            </a:extLst>
          </p:cNvPr>
          <p:cNvSpPr txBox="1">
            <a:spLocks/>
          </p:cNvSpPr>
          <p:nvPr/>
        </p:nvSpPr>
        <p:spPr>
          <a:xfrm>
            <a:off x="457200" y="1412776"/>
            <a:ext cx="8229600" cy="936104"/>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i="1" dirty="0">
                <a:latin typeface="+mn-lt"/>
                <a:cs typeface="Arial" panose="020B0604020202020204" pitchFamily="34" charset="0"/>
              </a:rPr>
              <a:t>Parents:</a:t>
            </a:r>
          </a:p>
          <a:p>
            <a:pPr algn="ctr">
              <a:defRPr/>
            </a:pPr>
            <a:r>
              <a:rPr lang="en-GB" i="1" dirty="0">
                <a:latin typeface="+mn-lt"/>
                <a:cs typeface="Arial" panose="020B0604020202020204" pitchFamily="34" charset="0"/>
              </a:rPr>
              <a:t>What to expect…</a:t>
            </a:r>
            <a:endParaRPr lang="en-CA" dirty="0">
              <a:latin typeface="+mn-lt"/>
            </a:endParaRPr>
          </a:p>
        </p:txBody>
      </p:sp>
      <p:sp>
        <p:nvSpPr>
          <p:cNvPr id="3" name="Content Placeholder 6">
            <a:extLst>
              <a:ext uri="{FF2B5EF4-FFF2-40B4-BE49-F238E27FC236}">
                <a16:creationId xmlns:a16="http://schemas.microsoft.com/office/drawing/2014/main" id="{B8575A77-4762-4C9D-AC77-059800B8486B}"/>
              </a:ext>
            </a:extLst>
          </p:cNvPr>
          <p:cNvSpPr txBox="1">
            <a:spLocks/>
          </p:cNvSpPr>
          <p:nvPr/>
        </p:nvSpPr>
        <p:spPr>
          <a:xfrm>
            <a:off x="452267" y="2600909"/>
            <a:ext cx="8229600" cy="3816424"/>
          </a:xfrm>
          <a:prstGeom prst="rect">
            <a:avLst/>
          </a:prstGeom>
        </p:spPr>
        <p:txBody>
          <a:bodyPr>
            <a:normAutofit fontScale="925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altLang="en-US" sz="1900" dirty="0"/>
              <a:t>You may receive anguished calls or texts from your homesick cadet</a:t>
            </a:r>
          </a:p>
          <a:p>
            <a:r>
              <a:rPr lang="en-GB" altLang="en-US" sz="1900" dirty="0"/>
              <a:t>Best advice: TRUST the staff at the CTC to take good care of your cadet </a:t>
            </a:r>
          </a:p>
          <a:p>
            <a:r>
              <a:rPr lang="en-GB" altLang="en-US" sz="1900" dirty="0"/>
              <a:t>Leave passes and visitation are granted at specific times only so as not to interfere with training activities – CALL AHEAD TO ARRANGE</a:t>
            </a:r>
          </a:p>
          <a:p>
            <a:r>
              <a:rPr lang="en-GB" altLang="en-US" sz="1900" dirty="0"/>
              <a:t>If you’ve been doing your cadet’s laundry and ironing – STOP!  Teach them how to do it because they are responsible do their own laundry at the CTC</a:t>
            </a:r>
          </a:p>
          <a:p>
            <a:r>
              <a:rPr lang="en-GB" altLang="en-US" sz="1900" dirty="0"/>
              <a:t>Cadets attending an in-person course will have access to their weekly training bonus through Cadet Banking at the CTC.  Balance of funds at the end of their course will be issued directly to the cadet in the form of:</a:t>
            </a:r>
          </a:p>
          <a:p>
            <a:pPr marL="800100" lvl="1" indent="-342900">
              <a:buFont typeface="+mj-lt"/>
              <a:buAutoNum type="arabicPeriod"/>
            </a:pPr>
            <a:r>
              <a:rPr lang="en-GB" altLang="en-US" sz="1600" dirty="0"/>
              <a:t>direct deposit to the cadet’s bank account (account must be under the cadet’s name)</a:t>
            </a:r>
          </a:p>
          <a:p>
            <a:pPr marL="800100" lvl="1" indent="-342900">
              <a:buFont typeface="+mj-lt"/>
              <a:buAutoNum type="arabicPeriod"/>
            </a:pPr>
            <a:r>
              <a:rPr lang="en-GB" altLang="en-US" sz="1600" dirty="0"/>
              <a:t>e-transfer directly to the cadet; or</a:t>
            </a:r>
          </a:p>
          <a:p>
            <a:pPr marL="800100" lvl="1" indent="-342900">
              <a:buFont typeface="+mj-lt"/>
              <a:buAutoNum type="arabicPeriod"/>
            </a:pPr>
            <a:r>
              <a:rPr lang="en-GB" altLang="en-US" sz="1600" dirty="0"/>
              <a:t>by cheque made out to the cadet</a:t>
            </a:r>
          </a:p>
        </p:txBody>
      </p:sp>
    </p:spTree>
    <p:extLst>
      <p:ext uri="{BB962C8B-B14F-4D97-AF65-F5344CB8AC3E}">
        <p14:creationId xmlns:p14="http://schemas.microsoft.com/office/powerpoint/2010/main" val="3886443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25875DF6-9AFE-4F69-BC36-8CDD5BF4892F}"/>
              </a:ext>
            </a:extLst>
          </p:cNvPr>
          <p:cNvSpPr txBox="1">
            <a:spLocks/>
          </p:cNvSpPr>
          <p:nvPr/>
        </p:nvSpPr>
        <p:spPr>
          <a:xfrm>
            <a:off x="457200" y="1412776"/>
            <a:ext cx="8229600"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dirty="0">
                <a:latin typeface="+mn-lt"/>
                <a:cs typeface="Arial" panose="020B0604020202020204" pitchFamily="34" charset="0"/>
              </a:rPr>
              <a:t>Completing the Application</a:t>
            </a:r>
            <a:endParaRPr lang="en-CA" sz="1600" dirty="0">
              <a:latin typeface="+mn-lt"/>
            </a:endParaRPr>
          </a:p>
        </p:txBody>
      </p:sp>
      <p:sp>
        <p:nvSpPr>
          <p:cNvPr id="3" name="Content Placeholder 6">
            <a:extLst>
              <a:ext uri="{FF2B5EF4-FFF2-40B4-BE49-F238E27FC236}">
                <a16:creationId xmlns:a16="http://schemas.microsoft.com/office/drawing/2014/main" id="{1A60D707-C26D-4C53-8483-F229958BE3D5}"/>
              </a:ext>
            </a:extLst>
          </p:cNvPr>
          <p:cNvSpPr txBox="1">
            <a:spLocks/>
          </p:cNvSpPr>
          <p:nvPr/>
        </p:nvSpPr>
        <p:spPr>
          <a:xfrm>
            <a:off x="457200" y="2204864"/>
            <a:ext cx="8229600" cy="4450080"/>
          </a:xfrm>
          <a:prstGeom prst="rect">
            <a:avLst/>
          </a:prstGeom>
        </p:spPr>
        <p:txBody>
          <a:bodyPr>
            <a:normAutofit fontScale="85000" lnSpcReduction="1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defRPr/>
            </a:pPr>
            <a:r>
              <a:rPr lang="en-GB" altLang="en-US" sz="2000"/>
              <a:t>Every year cadets are not selected because of incomplete information in Fortress.  Please read the application thoroughly.  Here are some specific items to pay particular attention to:</a:t>
            </a:r>
          </a:p>
          <a:p>
            <a:pPr marL="0" indent="0">
              <a:buFont typeface="Wingdings" panose="05000000000000000000" pitchFamily="2" charset="2"/>
              <a:buNone/>
              <a:defRPr/>
            </a:pPr>
            <a:endParaRPr lang="en-GB" sz="2000" b="1">
              <a:solidFill>
                <a:schemeClr val="bg2">
                  <a:lumMod val="75000"/>
                </a:schemeClr>
              </a:solidFill>
            </a:endParaRPr>
          </a:p>
          <a:p>
            <a:pPr marL="0" indent="0">
              <a:buFont typeface="Wingdings" panose="05000000000000000000" pitchFamily="2" charset="2"/>
              <a:buNone/>
              <a:defRPr/>
            </a:pPr>
            <a:r>
              <a:rPr lang="en-GB" sz="2000" b="1">
                <a:solidFill>
                  <a:srgbClr val="00B050"/>
                </a:solidFill>
              </a:rPr>
              <a:t>Contact Information</a:t>
            </a:r>
          </a:p>
          <a:p>
            <a:pPr marL="0" indent="0">
              <a:buFont typeface="Arial" charset="0"/>
              <a:buNone/>
              <a:defRPr/>
            </a:pPr>
            <a:r>
              <a:rPr lang="en-GB" sz="2000"/>
              <a:t>Ensure that your current phone numbers and email addresses are on file with the squadron by completing the annual validation form.</a:t>
            </a:r>
          </a:p>
          <a:p>
            <a:pPr marL="0" indent="0">
              <a:buFont typeface="Arial" charset="0"/>
              <a:buNone/>
              <a:defRPr/>
            </a:pPr>
            <a:endParaRPr lang="en-GB" sz="2000"/>
          </a:p>
          <a:p>
            <a:pPr marL="0" indent="0">
              <a:buFont typeface="Wingdings" panose="05000000000000000000" pitchFamily="2" charset="2"/>
              <a:buNone/>
              <a:defRPr/>
            </a:pPr>
            <a:r>
              <a:rPr lang="en-GB" altLang="en-US" sz="2000" b="1">
                <a:solidFill>
                  <a:srgbClr val="00B050"/>
                </a:solidFill>
              </a:rPr>
              <a:t>Additional Information</a:t>
            </a:r>
          </a:p>
          <a:p>
            <a:pPr marL="0" indent="0">
              <a:buFont typeface="Arial" charset="0"/>
              <a:buNone/>
              <a:defRPr/>
            </a:pPr>
            <a:r>
              <a:rPr lang="en-GB" altLang="en-US" sz="2000"/>
              <a:t>If you do not know the information required, check with the squadron staff.  They can provide the information available in Fortress or your personal folder.</a:t>
            </a:r>
          </a:p>
          <a:p>
            <a:pPr marL="0" indent="0">
              <a:buFont typeface="Arial" charset="0"/>
              <a:buNone/>
              <a:defRPr/>
            </a:pPr>
            <a:endParaRPr lang="en-GB" altLang="en-US" sz="2000"/>
          </a:p>
          <a:p>
            <a:pPr marL="0" indent="0">
              <a:buFont typeface="Wingdings" panose="05000000000000000000" pitchFamily="2" charset="2"/>
              <a:buNone/>
              <a:defRPr/>
            </a:pPr>
            <a:r>
              <a:rPr lang="en-GB" altLang="en-US" sz="2000" b="1">
                <a:solidFill>
                  <a:srgbClr val="00B050"/>
                </a:solidFill>
              </a:rPr>
              <a:t>Medical Health Changes</a:t>
            </a:r>
          </a:p>
          <a:p>
            <a:pPr marL="0" indent="0">
              <a:buFont typeface="Arial" charset="0"/>
              <a:buNone/>
              <a:defRPr/>
            </a:pPr>
            <a:r>
              <a:rPr lang="en-GB" altLang="en-US" sz="2000"/>
              <a:t>Medical information must be the most current available.  If your medical information has changed you will need to fill out a Detailed Health Questionnaire.</a:t>
            </a:r>
            <a:endParaRPr lang="en-GB" altLang="en-US" sz="2000" dirty="0"/>
          </a:p>
        </p:txBody>
      </p:sp>
    </p:spTree>
    <p:extLst>
      <p:ext uri="{BB962C8B-B14F-4D97-AF65-F5344CB8AC3E}">
        <p14:creationId xmlns:p14="http://schemas.microsoft.com/office/powerpoint/2010/main" val="2360567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A385552C-6F4D-4FC5-AFB5-ED608105F2ED}"/>
              </a:ext>
            </a:extLst>
          </p:cNvPr>
          <p:cNvSpPr txBox="1">
            <a:spLocks/>
          </p:cNvSpPr>
          <p:nvPr/>
        </p:nvSpPr>
        <p:spPr>
          <a:xfrm>
            <a:off x="457200" y="1412776"/>
            <a:ext cx="8229600"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sz="3600" i="1" dirty="0">
                <a:latin typeface="+mn-lt"/>
                <a:cs typeface="Arial" panose="020B0604020202020204" pitchFamily="34" charset="0"/>
              </a:rPr>
              <a:t>How are cadets selected?</a:t>
            </a:r>
            <a:endParaRPr lang="en-CA" sz="1600" dirty="0">
              <a:latin typeface="+mn-lt"/>
            </a:endParaRPr>
          </a:p>
        </p:txBody>
      </p:sp>
      <p:sp>
        <p:nvSpPr>
          <p:cNvPr id="3" name="Content Placeholder 6">
            <a:extLst>
              <a:ext uri="{FF2B5EF4-FFF2-40B4-BE49-F238E27FC236}">
                <a16:creationId xmlns:a16="http://schemas.microsoft.com/office/drawing/2014/main" id="{0D17704F-502F-43BD-A235-97C953C15340}"/>
              </a:ext>
            </a:extLst>
          </p:cNvPr>
          <p:cNvSpPr txBox="1">
            <a:spLocks/>
          </p:cNvSpPr>
          <p:nvPr/>
        </p:nvSpPr>
        <p:spPr>
          <a:xfrm>
            <a:off x="457200" y="2154798"/>
            <a:ext cx="8229600" cy="4365171"/>
          </a:xfrm>
          <a:prstGeom prst="rect">
            <a:avLst/>
          </a:prstGeom>
        </p:spPr>
        <p:txBody>
          <a:bodyPr>
            <a:normAutofit fontScale="85000" lnSpcReduction="1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altLang="en-US" sz="2000" dirty="0"/>
              <a:t>Cadets submit their list of choices to the squadron staff</a:t>
            </a:r>
          </a:p>
          <a:p>
            <a:r>
              <a:rPr lang="en-GB" altLang="en-US" sz="2000" dirty="0"/>
              <a:t>Squadron staff must then create applications in Fortress (a digital database)</a:t>
            </a:r>
          </a:p>
          <a:p>
            <a:r>
              <a:rPr lang="en-GB" altLang="en-US" sz="2000" dirty="0"/>
              <a:t>The Squadron CO reviews each cadet application and prioritizes them based on merit and level of participation in squadron activities and other factors</a:t>
            </a:r>
          </a:p>
          <a:p>
            <a:r>
              <a:rPr lang="en-GB" altLang="en-US" sz="2000" dirty="0"/>
              <a:t>Applications are then submitted to RCSU for selection</a:t>
            </a:r>
          </a:p>
          <a:p>
            <a:r>
              <a:rPr lang="en-GB" altLang="en-US" sz="2000" dirty="0"/>
              <a:t>RCSU will select/course load cadets based on the applications received from the squadron.  Understand that there are limited positions available for all courses so an application does not guarantee selection</a:t>
            </a:r>
          </a:p>
          <a:p>
            <a:pPr marL="0" indent="0">
              <a:buFont typeface="Arial" charset="0"/>
              <a:buNone/>
            </a:pPr>
            <a:endParaRPr lang="en-GB" altLang="en-US" sz="1600" dirty="0"/>
          </a:p>
          <a:p>
            <a:pPr marL="0" indent="0">
              <a:buFont typeface="Arial" charset="0"/>
              <a:buNone/>
            </a:pPr>
            <a:r>
              <a:rPr lang="en-GB" altLang="en-US" sz="2000" b="1" dirty="0"/>
              <a:t>Note:</a:t>
            </a:r>
          </a:p>
          <a:p>
            <a:r>
              <a:rPr lang="en-GB" altLang="en-US" sz="2000" dirty="0"/>
              <a:t>Cadets and parents need to be aware that medical/participation limitations (including allergies and asthma) may prevent or limit selection for CTC courses</a:t>
            </a:r>
          </a:p>
          <a:p>
            <a:r>
              <a:rPr lang="en-GB" altLang="en-US" sz="2000" dirty="0"/>
              <a:t>Incomplete personal or medical information in Fortress can also prevent or delay selection</a:t>
            </a:r>
          </a:p>
          <a:p>
            <a:r>
              <a:rPr lang="en-GB" altLang="en-US" sz="2000" b="1" i="1" dirty="0">
                <a:latin typeface="+mn-lt"/>
              </a:rPr>
              <a:t>Not all cadets will get the opportunity to attend summer training.</a:t>
            </a:r>
            <a:endParaRPr lang="en-GB" altLang="en-US" sz="2000" i="1" dirty="0">
              <a:latin typeface="+mn-lt"/>
            </a:endParaRPr>
          </a:p>
        </p:txBody>
      </p:sp>
    </p:spTree>
    <p:extLst>
      <p:ext uri="{BB962C8B-B14F-4D97-AF65-F5344CB8AC3E}">
        <p14:creationId xmlns:p14="http://schemas.microsoft.com/office/powerpoint/2010/main" val="1703611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7A81B6AC-3E81-4F14-AEB2-BE63CA02077F}"/>
              </a:ext>
            </a:extLst>
          </p:cNvPr>
          <p:cNvSpPr txBox="1">
            <a:spLocks/>
          </p:cNvSpPr>
          <p:nvPr/>
        </p:nvSpPr>
        <p:spPr>
          <a:xfrm>
            <a:off x="457200" y="1412776"/>
            <a:ext cx="8331214"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i="1" dirty="0">
                <a:latin typeface="+mn-lt"/>
                <a:cs typeface="Arial" panose="020B0604020202020204" pitchFamily="34" charset="0"/>
              </a:rPr>
              <a:t>What happens after I have been selected?</a:t>
            </a:r>
            <a:endParaRPr lang="en-CA" dirty="0">
              <a:latin typeface="+mn-lt"/>
            </a:endParaRPr>
          </a:p>
        </p:txBody>
      </p:sp>
      <p:sp>
        <p:nvSpPr>
          <p:cNvPr id="3" name="Content Placeholder 6">
            <a:extLst>
              <a:ext uri="{FF2B5EF4-FFF2-40B4-BE49-F238E27FC236}">
                <a16:creationId xmlns:a16="http://schemas.microsoft.com/office/drawing/2014/main" id="{67DD1885-4F1D-4E2E-A722-B9DD58F811F2}"/>
              </a:ext>
            </a:extLst>
          </p:cNvPr>
          <p:cNvSpPr txBox="1">
            <a:spLocks/>
          </p:cNvSpPr>
          <p:nvPr/>
        </p:nvSpPr>
        <p:spPr>
          <a:xfrm>
            <a:off x="457200" y="2204864"/>
            <a:ext cx="8229600" cy="4365170"/>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altLang="en-US" sz="2000" dirty="0"/>
              <a:t>Squadron staff will notify the cadet of their selection and present an “Offer of Participation”</a:t>
            </a:r>
          </a:p>
          <a:p>
            <a:endParaRPr lang="en-GB" altLang="en-US" sz="1500" dirty="0"/>
          </a:p>
          <a:p>
            <a:r>
              <a:rPr lang="en-GB" altLang="en-US" sz="2000" dirty="0"/>
              <a:t>Both the cadet and the parent must sign the offer</a:t>
            </a:r>
          </a:p>
          <a:p>
            <a:endParaRPr lang="en-GB" altLang="en-US" sz="1400" dirty="0"/>
          </a:p>
          <a:p>
            <a:r>
              <a:rPr lang="en-GB" altLang="en-US" sz="2000" dirty="0"/>
              <a:t>Squadron staff will submit response (accept or decline) into Fortress</a:t>
            </a:r>
          </a:p>
          <a:p>
            <a:endParaRPr lang="en-GB" altLang="en-US" sz="1400" dirty="0"/>
          </a:p>
          <a:p>
            <a:r>
              <a:rPr lang="en-GB" altLang="en-US" sz="2000" dirty="0"/>
              <a:t>Original signed offer will be brought to the CTC by the cadet and a copy will be kept at the squadron</a:t>
            </a:r>
          </a:p>
          <a:p>
            <a:endParaRPr lang="en-GB" altLang="en-US" sz="1400" dirty="0"/>
          </a:p>
          <a:p>
            <a:r>
              <a:rPr lang="en-GB" altLang="en-US" sz="2000" dirty="0"/>
              <a:t>Travel Orders and Joining Instructions will be emailed directly to the email address on file in Fortress so please ensure email address on file is correct</a:t>
            </a:r>
          </a:p>
        </p:txBody>
      </p:sp>
    </p:spTree>
    <p:extLst>
      <p:ext uri="{BB962C8B-B14F-4D97-AF65-F5344CB8AC3E}">
        <p14:creationId xmlns:p14="http://schemas.microsoft.com/office/powerpoint/2010/main" val="2940013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ED2024-4AAF-474A-8A7C-C9735A16239C}"/>
              </a:ext>
            </a:extLst>
          </p:cNvPr>
          <p:cNvSpPr txBox="1">
            <a:spLocks/>
          </p:cNvSpPr>
          <p:nvPr/>
        </p:nvSpPr>
        <p:spPr>
          <a:xfrm>
            <a:off x="323528" y="1434958"/>
            <a:ext cx="8496944"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i="1" dirty="0">
                <a:latin typeface="+mn-lt"/>
                <a:cs typeface="Arial" panose="020B0604020202020204" pitchFamily="34" charset="0"/>
              </a:rPr>
              <a:t>Completing the Offer of Participation Form</a:t>
            </a:r>
            <a:endParaRPr lang="en-CA" dirty="0">
              <a:latin typeface="+mn-lt"/>
            </a:endParaRPr>
          </a:p>
        </p:txBody>
      </p:sp>
      <p:sp>
        <p:nvSpPr>
          <p:cNvPr id="3" name="Content Placeholder 6">
            <a:extLst>
              <a:ext uri="{FF2B5EF4-FFF2-40B4-BE49-F238E27FC236}">
                <a16:creationId xmlns:a16="http://schemas.microsoft.com/office/drawing/2014/main" id="{60772B52-EB04-47A6-87B9-C2D8666D9F47}"/>
              </a:ext>
            </a:extLst>
          </p:cNvPr>
          <p:cNvSpPr txBox="1">
            <a:spLocks/>
          </p:cNvSpPr>
          <p:nvPr/>
        </p:nvSpPr>
        <p:spPr>
          <a:xfrm>
            <a:off x="457200" y="2117314"/>
            <a:ext cx="8229600" cy="4400005"/>
          </a:xfrm>
          <a:prstGeom prst="rect">
            <a:avLst/>
          </a:prstGeom>
        </p:spPr>
        <p:txBody>
          <a:bodyPr>
            <a:normAutofit fontScale="92500" lnSpcReduction="1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altLang="en-US" sz="2100" b="1" dirty="0">
                <a:cs typeface="Arial" panose="020B0604020202020204" pitchFamily="34" charset="0"/>
              </a:rPr>
              <a:t>Section 1 – PERSONAL INFORMATION:</a:t>
            </a:r>
          </a:p>
          <a:p>
            <a:pPr lvl="1">
              <a:buFont typeface="Wingdings" panose="05000000000000000000" pitchFamily="2" charset="2"/>
              <a:buChar char="Ø"/>
            </a:pPr>
            <a:r>
              <a:rPr lang="en-GB" altLang="en-US" sz="1600" dirty="0">
                <a:cs typeface="Arial" panose="020B0604020202020204" pitchFamily="34" charset="0"/>
              </a:rPr>
              <a:t>Ensure ALL information is correct and up to date so make any necessary corrections</a:t>
            </a:r>
          </a:p>
          <a:p>
            <a:pPr>
              <a:buFont typeface="Arial" panose="020B0604020202020204" pitchFamily="34" charset="0"/>
              <a:buChar char="•"/>
            </a:pPr>
            <a:r>
              <a:rPr lang="en-GB" altLang="en-US" sz="2100" b="1" dirty="0">
                <a:cs typeface="Arial" panose="020B0604020202020204" pitchFamily="34" charset="0"/>
              </a:rPr>
              <a:t>Section 2 – OFFER OF PARTICIPATION:</a:t>
            </a:r>
          </a:p>
          <a:p>
            <a:pPr lvl="1">
              <a:buFont typeface="Wingdings" panose="05000000000000000000" pitchFamily="2" charset="2"/>
              <a:buChar char="Ø"/>
            </a:pPr>
            <a:r>
              <a:rPr lang="en-GB" altLang="en-US" sz="1600" dirty="0">
                <a:cs typeface="Arial" panose="020B0604020202020204" pitchFamily="34" charset="0"/>
              </a:rPr>
              <a:t>Provides course information including course dates and CTC.  Note that t</a:t>
            </a:r>
            <a:r>
              <a:rPr lang="en-GB" altLang="en-US" sz="1600" dirty="0"/>
              <a:t>he dates listed are course dates and cadets may travel up to two days prior to and following the course dates listed</a:t>
            </a:r>
            <a:endParaRPr lang="en-GB" altLang="en-US" sz="1600" dirty="0">
              <a:cs typeface="Arial" panose="020B0604020202020204" pitchFamily="34" charset="0"/>
            </a:endParaRPr>
          </a:p>
          <a:p>
            <a:r>
              <a:rPr lang="en-GB" altLang="en-US" sz="2100" b="1" dirty="0">
                <a:cs typeface="Arial" panose="020B0604020202020204" pitchFamily="34" charset="0"/>
              </a:rPr>
              <a:t>Section 3 – CADET’S ACKNOWLEDGEMENT:</a:t>
            </a:r>
          </a:p>
          <a:p>
            <a:pPr lvl="1">
              <a:buFont typeface="Wingdings" panose="05000000000000000000" pitchFamily="2" charset="2"/>
              <a:buChar char="Ø"/>
            </a:pPr>
            <a:r>
              <a:rPr lang="en-GB" altLang="en-US" sz="1600" dirty="0">
                <a:cs typeface="Arial" panose="020B0604020202020204" pitchFamily="34" charset="0"/>
              </a:rPr>
              <a:t>Please read and check off the “Yes” or “No” box as applicable and cadet signs and dates</a:t>
            </a:r>
          </a:p>
          <a:p>
            <a:r>
              <a:rPr lang="en-GB" altLang="en-US" sz="2100" b="1" dirty="0">
                <a:cs typeface="Arial" panose="020B0604020202020204" pitchFamily="34" charset="0"/>
              </a:rPr>
              <a:t>Section 4 – PARENTAL CONSENT:</a:t>
            </a:r>
          </a:p>
          <a:p>
            <a:pPr lvl="1">
              <a:buFont typeface="Wingdings" panose="05000000000000000000" pitchFamily="2" charset="2"/>
              <a:buChar char="Ø"/>
            </a:pPr>
            <a:r>
              <a:rPr lang="en-GB" altLang="en-US" sz="1600" dirty="0">
                <a:cs typeface="Arial" panose="020B0604020202020204" pitchFamily="34" charset="0"/>
              </a:rPr>
              <a:t>Please read carefully, especially the paragraph asking if there have been changes to the cadet’s “physical, medical or psychological condition”.  Parent/Guardian checks the appropriate box then signs and dates</a:t>
            </a:r>
          </a:p>
          <a:p>
            <a:r>
              <a:rPr lang="en-GB" altLang="en-US" sz="2100" b="1" dirty="0">
                <a:cs typeface="Arial" panose="020B0604020202020204" pitchFamily="34" charset="0"/>
              </a:rPr>
              <a:t>Section 5 – ADDITIONAL CONTACT INDIVIDUALS:</a:t>
            </a:r>
          </a:p>
          <a:p>
            <a:pPr lvl="1">
              <a:buFont typeface="Wingdings" panose="05000000000000000000" pitchFamily="2" charset="2"/>
              <a:buChar char="Ø"/>
            </a:pPr>
            <a:r>
              <a:rPr lang="en-GB" altLang="en-US" sz="1600" dirty="0">
                <a:cs typeface="Arial" panose="020B0604020202020204" pitchFamily="34" charset="0"/>
              </a:rPr>
              <a:t>Person will be “Emergency Contact” if parents cannot be reached</a:t>
            </a:r>
          </a:p>
          <a:p>
            <a:r>
              <a:rPr lang="en-GB" altLang="en-US" sz="2100" b="1" dirty="0">
                <a:cs typeface="Arial" panose="020B0604020202020204" pitchFamily="34" charset="0"/>
              </a:rPr>
              <a:t>Return completed form to squadron staff</a:t>
            </a:r>
          </a:p>
          <a:p>
            <a:pPr lvl="1"/>
            <a:endParaRPr lang="en-GB" altLang="en-US" sz="2000" dirty="0">
              <a:cs typeface="Arial" panose="020B0604020202020204" pitchFamily="34" charset="0"/>
            </a:endParaRPr>
          </a:p>
        </p:txBody>
      </p:sp>
    </p:spTree>
    <p:extLst>
      <p:ext uri="{BB962C8B-B14F-4D97-AF65-F5344CB8AC3E}">
        <p14:creationId xmlns:p14="http://schemas.microsoft.com/office/powerpoint/2010/main" val="1264974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9CB5FE2-30E2-4CC3-8892-527948035F57}"/>
              </a:ext>
            </a:extLst>
          </p:cNvPr>
          <p:cNvSpPr txBox="1">
            <a:spLocks/>
          </p:cNvSpPr>
          <p:nvPr/>
        </p:nvSpPr>
        <p:spPr>
          <a:xfrm>
            <a:off x="323527" y="1434958"/>
            <a:ext cx="8527509" cy="648072"/>
          </a:xfrm>
          <a:prstGeom prst="rect">
            <a:avLst/>
          </a:prstGeom>
        </p:spPr>
        <p:txBody>
          <a:bodyPr/>
          <a:lstStyle>
            <a:lvl1pPr algn="l" rtl="0" eaLnBrk="1" fontAlgn="base" hangingPunct="1">
              <a:spcBef>
                <a:spcPct val="0"/>
              </a:spcBef>
              <a:spcAft>
                <a:spcPct val="0"/>
              </a:spcAft>
              <a:defRPr sz="3200" b="1" kern="1200">
                <a:solidFill>
                  <a:srgbClr val="2A2B29"/>
                </a:solidFill>
                <a:latin typeface="Arial"/>
                <a:ea typeface="ＭＳ Ｐゴシック" charset="0"/>
                <a:cs typeface="Arial"/>
              </a:defRPr>
            </a:lvl1pPr>
            <a:lvl2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2pPr>
            <a:lvl3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3pPr>
            <a:lvl4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4pPr>
            <a:lvl5pPr algn="l" rtl="0" eaLnBrk="1" fontAlgn="base" hangingPunct="1">
              <a:spcBef>
                <a:spcPct val="0"/>
              </a:spcBef>
              <a:spcAft>
                <a:spcPct val="0"/>
              </a:spcAft>
              <a:defRPr sz="3200" b="1">
                <a:solidFill>
                  <a:srgbClr val="20558A"/>
                </a:solidFill>
                <a:latin typeface="Arial" charset="0"/>
                <a:ea typeface="ＭＳ Ｐゴシック" charset="0"/>
                <a:cs typeface="Arial" charset="0"/>
              </a:defRPr>
            </a:lvl5pPr>
            <a:lvl6pPr marL="457200" algn="l" rtl="0" eaLnBrk="1" fontAlgn="base" hangingPunct="1">
              <a:spcBef>
                <a:spcPct val="0"/>
              </a:spcBef>
              <a:spcAft>
                <a:spcPct val="0"/>
              </a:spcAft>
              <a:defRPr sz="2800" b="1">
                <a:solidFill>
                  <a:srgbClr val="20558A"/>
                </a:solidFill>
                <a:latin typeface="Arial" charset="0"/>
                <a:ea typeface="ＭＳ Ｐゴシック" charset="0"/>
              </a:defRPr>
            </a:lvl6pPr>
            <a:lvl7pPr marL="914400" algn="l" rtl="0" eaLnBrk="1" fontAlgn="base" hangingPunct="1">
              <a:spcBef>
                <a:spcPct val="0"/>
              </a:spcBef>
              <a:spcAft>
                <a:spcPct val="0"/>
              </a:spcAft>
              <a:defRPr sz="2800" b="1">
                <a:solidFill>
                  <a:srgbClr val="20558A"/>
                </a:solidFill>
                <a:latin typeface="Arial" charset="0"/>
                <a:ea typeface="ＭＳ Ｐゴシック" charset="0"/>
              </a:defRPr>
            </a:lvl7pPr>
            <a:lvl8pPr marL="1371600" algn="l" rtl="0" eaLnBrk="1" fontAlgn="base" hangingPunct="1">
              <a:spcBef>
                <a:spcPct val="0"/>
              </a:spcBef>
              <a:spcAft>
                <a:spcPct val="0"/>
              </a:spcAft>
              <a:defRPr sz="2800" b="1">
                <a:solidFill>
                  <a:srgbClr val="20558A"/>
                </a:solidFill>
                <a:latin typeface="Arial" charset="0"/>
                <a:ea typeface="ＭＳ Ｐゴシック" charset="0"/>
              </a:defRPr>
            </a:lvl8pPr>
            <a:lvl9pPr marL="1828800" algn="l" rtl="0" eaLnBrk="1" fontAlgn="base" hangingPunct="1">
              <a:spcBef>
                <a:spcPct val="0"/>
              </a:spcBef>
              <a:spcAft>
                <a:spcPct val="0"/>
              </a:spcAft>
              <a:defRPr sz="2800" b="1">
                <a:solidFill>
                  <a:srgbClr val="20558A"/>
                </a:solidFill>
                <a:latin typeface="Arial" charset="0"/>
                <a:ea typeface="ＭＳ Ｐゴシック" charset="0"/>
              </a:defRPr>
            </a:lvl9pPr>
          </a:lstStyle>
          <a:p>
            <a:pPr algn="ctr">
              <a:defRPr/>
            </a:pPr>
            <a:r>
              <a:rPr lang="en-GB" i="1" dirty="0">
                <a:latin typeface="+mn-lt"/>
                <a:cs typeface="Arial" panose="020B0604020202020204" pitchFamily="34" charset="0"/>
              </a:rPr>
              <a:t>How do cadets travel to and from the CTC?</a:t>
            </a:r>
            <a:endParaRPr lang="en-CA" dirty="0">
              <a:latin typeface="+mn-lt"/>
            </a:endParaRPr>
          </a:p>
        </p:txBody>
      </p:sp>
      <p:sp>
        <p:nvSpPr>
          <p:cNvPr id="3" name="Content Placeholder 6">
            <a:extLst>
              <a:ext uri="{FF2B5EF4-FFF2-40B4-BE49-F238E27FC236}">
                <a16:creationId xmlns:a16="http://schemas.microsoft.com/office/drawing/2014/main" id="{2E3CBFAA-6B59-475D-8B8C-2D8E9792F7F1}"/>
              </a:ext>
            </a:extLst>
          </p:cNvPr>
          <p:cNvSpPr txBox="1">
            <a:spLocks/>
          </p:cNvSpPr>
          <p:nvPr/>
        </p:nvSpPr>
        <p:spPr>
          <a:xfrm>
            <a:off x="472481" y="2204864"/>
            <a:ext cx="8229600" cy="3654972"/>
          </a:xfrm>
          <a:prstGeom prst="rect">
            <a:avLst/>
          </a:prstGeom>
        </p:spPr>
        <p:txBody>
          <a:bodyPr>
            <a:normAutofit fontScale="92500" lnSpcReduction="20000"/>
          </a:bodyPr>
          <a:lstStyle>
            <a:lvl1pPr marL="342900" indent="-342900" algn="l" rtl="0" eaLnBrk="1" fontAlgn="base" hangingPunct="1">
              <a:spcBef>
                <a:spcPct val="20000"/>
              </a:spcBef>
              <a:spcAft>
                <a:spcPct val="0"/>
              </a:spcAft>
              <a:buFont typeface="Arial" charset="0"/>
              <a:buChar char="•"/>
              <a:defRPr sz="2800" kern="1200">
                <a:solidFill>
                  <a:srgbClr val="000000"/>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rgbClr val="000000"/>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rgbClr val="000000"/>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kern="1200">
                <a:solidFill>
                  <a:srgbClr val="000000"/>
                </a:solidFill>
                <a:latin typeface="Arial"/>
                <a:ea typeface="ＭＳ Ｐゴシック" charset="0"/>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altLang="en-US" sz="2000" dirty="0"/>
              <a:t>All transportation is organized and paid for by DND </a:t>
            </a:r>
          </a:p>
          <a:p>
            <a:r>
              <a:rPr lang="en-GB" altLang="en-US" sz="2000" dirty="0"/>
              <a:t>Cadets may travel by DND vehicle, commercial or DND bus or commercial or DND air</a:t>
            </a:r>
          </a:p>
          <a:p>
            <a:r>
              <a:rPr lang="en-GB" altLang="en-US" sz="2000" dirty="0"/>
              <a:t>Cadets are escorted or met on all legs of their journey when travelling in large groups.  For smaller groups, adult escorts will be based on location and duration</a:t>
            </a:r>
          </a:p>
          <a:p>
            <a:r>
              <a:rPr lang="en-GB" altLang="en-US" sz="2000" dirty="0"/>
              <a:t>If parents request special transportation arrangements or early return home (Return To Unit (RTU)) for their cadet, they may be financially responsible</a:t>
            </a:r>
          </a:p>
          <a:p>
            <a:r>
              <a:rPr lang="en-GB" altLang="en-US" sz="2000" dirty="0"/>
              <a:t>Reminder that the dates listed on the “Offer of Participation” are course dates and do not include travel.  Depending on how far the CTC is, cadets may travel up to two days prior to and following the course dates listed</a:t>
            </a:r>
          </a:p>
        </p:txBody>
      </p:sp>
    </p:spTree>
    <p:extLst>
      <p:ext uri="{BB962C8B-B14F-4D97-AF65-F5344CB8AC3E}">
        <p14:creationId xmlns:p14="http://schemas.microsoft.com/office/powerpoint/2010/main" val="21445389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D593E2E-4889-4D00-BC52-9CB2D1DB2EA2}"/>
              </a:ext>
            </a:extLst>
          </p:cNvPr>
          <p:cNvSpPr txBox="1">
            <a:spLocks noChangeArrowheads="1"/>
          </p:cNvSpPr>
          <p:nvPr/>
        </p:nvSpPr>
        <p:spPr>
          <a:xfrm>
            <a:off x="1740532" y="3175613"/>
            <a:ext cx="5410200" cy="1143000"/>
          </a:xfrm>
          <a:prstGeom prst="rect">
            <a:avLst/>
          </a:prstGeom>
        </p:spPr>
        <p:txBody>
          <a:bodyPr/>
          <a:lstStyle>
            <a:lvl1pPr algn="ctr" rtl="0" eaLnBrk="0" fontAlgn="base" hangingPunct="0">
              <a:spcBef>
                <a:spcPct val="0"/>
              </a:spcBef>
              <a:spcAft>
                <a:spcPct val="0"/>
              </a:spcAft>
              <a:defRPr sz="4400">
                <a:solidFill>
                  <a:srgbClr val="000000"/>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rgbClr val="000000"/>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rgbClr val="000000"/>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rgbClr val="000000"/>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rgbClr val="000000"/>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rgbClr val="000000"/>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rgbClr val="000000"/>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rgbClr val="000000"/>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rgbClr val="000000"/>
                </a:solidFill>
                <a:effectLst>
                  <a:outerShdw blurRad="38100" dist="38100" dir="2700000" algn="tl">
                    <a:srgbClr val="FFFFFF"/>
                  </a:outerShdw>
                </a:effectLst>
                <a:latin typeface="Arial" charset="0"/>
              </a:defRPr>
            </a:lvl9pPr>
          </a:lstStyle>
          <a:p>
            <a:pPr>
              <a:defRPr/>
            </a:pPr>
            <a:r>
              <a:rPr lang="en-GB" altLang="en-US" sz="6000" b="1" i="1" kern="0" dirty="0">
                <a:cs typeface="Arial" panose="020B0604020202020204" pitchFamily="34" charset="0"/>
              </a:rPr>
              <a:t>Questions?</a:t>
            </a:r>
          </a:p>
        </p:txBody>
      </p:sp>
      <p:sp>
        <p:nvSpPr>
          <p:cNvPr id="5" name="Rectangle 7">
            <a:extLst>
              <a:ext uri="{FF2B5EF4-FFF2-40B4-BE49-F238E27FC236}">
                <a16:creationId xmlns:a16="http://schemas.microsoft.com/office/drawing/2014/main" id="{DEFD7E5F-1748-40F6-B48F-1AFF52970884}"/>
              </a:ext>
            </a:extLst>
          </p:cNvPr>
          <p:cNvSpPr>
            <a:spLocks noChangeArrowheads="1"/>
          </p:cNvSpPr>
          <p:nvPr/>
        </p:nvSpPr>
        <p:spPr bwMode="auto">
          <a:xfrm>
            <a:off x="434447" y="5157192"/>
            <a:ext cx="320827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lr>
                <a:schemeClr val="hlink"/>
              </a:buClr>
              <a:buSzPct val="80000"/>
              <a:buFont typeface="Wingdings" panose="05000000000000000000" pitchFamily="2" charset="2"/>
              <a:buChar char="Ø"/>
              <a:defRPr sz="3200">
                <a:solidFill>
                  <a:srgbClr val="000000"/>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rgbClr val="000000"/>
                </a:solidFill>
                <a:latin typeface="Arial" panose="020B0604020202020204" pitchFamily="34" charset="0"/>
              </a:defRPr>
            </a:lvl2pPr>
            <a:lvl3pPr marL="1143000" indent="-228600" eaLnBrk="0" hangingPunct="0">
              <a:spcBef>
                <a:spcPct val="20000"/>
              </a:spcBef>
              <a:buClr>
                <a:schemeClr val="accent2"/>
              </a:buClr>
              <a:buChar char="•"/>
              <a:defRPr sz="2400">
                <a:solidFill>
                  <a:srgbClr val="000000"/>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rgbClr val="000000"/>
                </a:solidFill>
                <a:latin typeface="Arial" panose="020B0604020202020204" pitchFamily="34" charset="0"/>
              </a:defRPr>
            </a:lvl4pPr>
            <a:lvl5pPr marL="2057400" indent="-228600" eaLnBrk="0" hangingPunct="0">
              <a:spcBef>
                <a:spcPct val="20000"/>
              </a:spcBef>
              <a:buClr>
                <a:schemeClr val="hlink"/>
              </a:buClr>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rgbClr val="000000"/>
                </a:solidFill>
                <a:latin typeface="Arial" panose="020B0604020202020204" pitchFamily="34" charset="0"/>
              </a:defRPr>
            </a:lvl9pPr>
          </a:lstStyle>
          <a:p>
            <a:pPr algn="ctr" eaLnBrk="1" hangingPunct="1">
              <a:spcBef>
                <a:spcPct val="0"/>
              </a:spcBef>
              <a:buClrTx/>
              <a:buSzTx/>
              <a:buFontTx/>
              <a:buNone/>
            </a:pPr>
            <a:r>
              <a:rPr lang="en-GB" altLang="en-US" b="1" i="1" dirty="0">
                <a:solidFill>
                  <a:srgbClr val="00B050"/>
                </a:solidFill>
                <a:cs typeface="Arial" panose="020B0604020202020204" pitchFamily="34" charset="0"/>
              </a:rPr>
              <a:t>Questions?</a:t>
            </a:r>
          </a:p>
        </p:txBody>
      </p:sp>
      <p:sp>
        <p:nvSpPr>
          <p:cNvPr id="6" name="Rectangle 8">
            <a:extLst>
              <a:ext uri="{FF2B5EF4-FFF2-40B4-BE49-F238E27FC236}">
                <a16:creationId xmlns:a16="http://schemas.microsoft.com/office/drawing/2014/main" id="{A7175BB3-EB7F-417F-B392-6DFE95CF6F43}"/>
              </a:ext>
            </a:extLst>
          </p:cNvPr>
          <p:cNvSpPr>
            <a:spLocks noChangeArrowheads="1"/>
          </p:cNvSpPr>
          <p:nvPr/>
        </p:nvSpPr>
        <p:spPr bwMode="auto">
          <a:xfrm>
            <a:off x="4445632" y="1321776"/>
            <a:ext cx="34563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rgbClr val="FFFF00"/>
                </a:solidFill>
                <a:latin typeface="Times New Roman" charset="0"/>
              </a:defRPr>
            </a:lvl1pPr>
            <a:lvl2pPr algn="ctr">
              <a:defRPr sz="4400">
                <a:solidFill>
                  <a:srgbClr val="FFFF00"/>
                </a:solidFill>
                <a:latin typeface="Times New Roman" charset="0"/>
              </a:defRPr>
            </a:lvl2pPr>
            <a:lvl3pPr algn="ctr">
              <a:defRPr sz="4400">
                <a:solidFill>
                  <a:srgbClr val="FFFF00"/>
                </a:solidFill>
                <a:latin typeface="Times New Roman" charset="0"/>
              </a:defRPr>
            </a:lvl3pPr>
            <a:lvl4pPr algn="ctr">
              <a:defRPr sz="4400">
                <a:solidFill>
                  <a:srgbClr val="FFFF00"/>
                </a:solidFill>
                <a:latin typeface="Times New Roman" charset="0"/>
              </a:defRPr>
            </a:lvl4pPr>
            <a:lvl5pPr algn="ctr">
              <a:defRPr sz="4400">
                <a:solidFill>
                  <a:srgbClr val="FFFF00"/>
                </a:solidFill>
                <a:latin typeface="Times New Roman" charset="0"/>
              </a:defRPr>
            </a:lvl5pPr>
            <a:lvl6pPr marL="457200" algn="ctr" eaLnBrk="0" fontAlgn="base" hangingPunct="0">
              <a:spcBef>
                <a:spcPct val="0"/>
              </a:spcBef>
              <a:spcAft>
                <a:spcPct val="0"/>
              </a:spcAft>
              <a:defRPr sz="4400">
                <a:solidFill>
                  <a:srgbClr val="FFFF00"/>
                </a:solidFill>
                <a:latin typeface="Times New Roman" charset="0"/>
              </a:defRPr>
            </a:lvl6pPr>
            <a:lvl7pPr marL="914400" algn="ctr" eaLnBrk="0" fontAlgn="base" hangingPunct="0">
              <a:spcBef>
                <a:spcPct val="0"/>
              </a:spcBef>
              <a:spcAft>
                <a:spcPct val="0"/>
              </a:spcAft>
              <a:defRPr sz="4400">
                <a:solidFill>
                  <a:srgbClr val="FFFF00"/>
                </a:solidFill>
                <a:latin typeface="Times New Roman" charset="0"/>
              </a:defRPr>
            </a:lvl7pPr>
            <a:lvl8pPr marL="1371600" algn="ctr" eaLnBrk="0" fontAlgn="base" hangingPunct="0">
              <a:spcBef>
                <a:spcPct val="0"/>
              </a:spcBef>
              <a:spcAft>
                <a:spcPct val="0"/>
              </a:spcAft>
              <a:defRPr sz="4400">
                <a:solidFill>
                  <a:srgbClr val="FFFF00"/>
                </a:solidFill>
                <a:latin typeface="Times New Roman" charset="0"/>
              </a:defRPr>
            </a:lvl8pPr>
            <a:lvl9pPr marL="1828800" algn="ctr" eaLnBrk="0" fontAlgn="base" hangingPunct="0">
              <a:spcBef>
                <a:spcPct val="0"/>
              </a:spcBef>
              <a:spcAft>
                <a:spcPct val="0"/>
              </a:spcAft>
              <a:defRPr sz="4400">
                <a:solidFill>
                  <a:srgbClr val="FFFF00"/>
                </a:solidFill>
                <a:latin typeface="Times New Roman" charset="0"/>
              </a:defRPr>
            </a:lvl9pPr>
          </a:lstStyle>
          <a:p>
            <a:pPr>
              <a:defRPr/>
            </a:pPr>
            <a:r>
              <a:rPr lang="en-GB" altLang="en-US" sz="3200" b="1" i="1" dirty="0">
                <a:solidFill>
                  <a:srgbClr val="FF0000"/>
                </a:solidFill>
                <a:latin typeface="Arial" panose="020B0604020202020204" pitchFamily="34" charset="0"/>
                <a:cs typeface="Arial" panose="020B0604020202020204" pitchFamily="34" charset="0"/>
              </a:rPr>
              <a:t>Questions?</a:t>
            </a:r>
          </a:p>
        </p:txBody>
      </p:sp>
      <p:sp>
        <p:nvSpPr>
          <p:cNvPr id="7" name="Rectangle 9">
            <a:extLst>
              <a:ext uri="{FF2B5EF4-FFF2-40B4-BE49-F238E27FC236}">
                <a16:creationId xmlns:a16="http://schemas.microsoft.com/office/drawing/2014/main" id="{31BAEB7E-D2B4-44E9-B78E-AC9623AF8448}"/>
              </a:ext>
            </a:extLst>
          </p:cNvPr>
          <p:cNvSpPr>
            <a:spLocks noChangeArrowheads="1"/>
          </p:cNvSpPr>
          <p:nvPr/>
        </p:nvSpPr>
        <p:spPr bwMode="auto">
          <a:xfrm>
            <a:off x="5544917" y="4318613"/>
            <a:ext cx="345638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rgbClr val="FFFF00"/>
                </a:solidFill>
                <a:latin typeface="Times New Roman" charset="0"/>
              </a:defRPr>
            </a:lvl1pPr>
            <a:lvl2pPr algn="ctr">
              <a:defRPr sz="4400">
                <a:solidFill>
                  <a:srgbClr val="FFFF00"/>
                </a:solidFill>
                <a:latin typeface="Times New Roman" charset="0"/>
              </a:defRPr>
            </a:lvl2pPr>
            <a:lvl3pPr algn="ctr">
              <a:defRPr sz="4400">
                <a:solidFill>
                  <a:srgbClr val="FFFF00"/>
                </a:solidFill>
                <a:latin typeface="Times New Roman" charset="0"/>
              </a:defRPr>
            </a:lvl3pPr>
            <a:lvl4pPr algn="ctr">
              <a:defRPr sz="4400">
                <a:solidFill>
                  <a:srgbClr val="FFFF00"/>
                </a:solidFill>
                <a:latin typeface="Times New Roman" charset="0"/>
              </a:defRPr>
            </a:lvl4pPr>
            <a:lvl5pPr algn="ctr">
              <a:defRPr sz="4400">
                <a:solidFill>
                  <a:srgbClr val="FFFF00"/>
                </a:solidFill>
                <a:latin typeface="Times New Roman" charset="0"/>
              </a:defRPr>
            </a:lvl5pPr>
            <a:lvl6pPr marL="457200" algn="ctr" eaLnBrk="0" fontAlgn="base" hangingPunct="0">
              <a:spcBef>
                <a:spcPct val="0"/>
              </a:spcBef>
              <a:spcAft>
                <a:spcPct val="0"/>
              </a:spcAft>
              <a:defRPr sz="4400">
                <a:solidFill>
                  <a:srgbClr val="FFFF00"/>
                </a:solidFill>
                <a:latin typeface="Times New Roman" charset="0"/>
              </a:defRPr>
            </a:lvl6pPr>
            <a:lvl7pPr marL="914400" algn="ctr" eaLnBrk="0" fontAlgn="base" hangingPunct="0">
              <a:spcBef>
                <a:spcPct val="0"/>
              </a:spcBef>
              <a:spcAft>
                <a:spcPct val="0"/>
              </a:spcAft>
              <a:defRPr sz="4400">
                <a:solidFill>
                  <a:srgbClr val="FFFF00"/>
                </a:solidFill>
                <a:latin typeface="Times New Roman" charset="0"/>
              </a:defRPr>
            </a:lvl7pPr>
            <a:lvl8pPr marL="1371600" algn="ctr" eaLnBrk="0" fontAlgn="base" hangingPunct="0">
              <a:spcBef>
                <a:spcPct val="0"/>
              </a:spcBef>
              <a:spcAft>
                <a:spcPct val="0"/>
              </a:spcAft>
              <a:defRPr sz="4400">
                <a:solidFill>
                  <a:srgbClr val="FFFF00"/>
                </a:solidFill>
                <a:latin typeface="Times New Roman" charset="0"/>
              </a:defRPr>
            </a:lvl8pPr>
            <a:lvl9pPr marL="1828800" algn="ctr" eaLnBrk="0" fontAlgn="base" hangingPunct="0">
              <a:spcBef>
                <a:spcPct val="0"/>
              </a:spcBef>
              <a:spcAft>
                <a:spcPct val="0"/>
              </a:spcAft>
              <a:defRPr sz="4400">
                <a:solidFill>
                  <a:srgbClr val="FFFF00"/>
                </a:solidFill>
                <a:latin typeface="Times New Roman" charset="0"/>
              </a:defRPr>
            </a:lvl9pPr>
          </a:lstStyle>
          <a:p>
            <a:pPr>
              <a:defRPr/>
            </a:pPr>
            <a:r>
              <a:rPr lang="en-GB" altLang="en-US" sz="3200" b="1" i="1" dirty="0">
                <a:solidFill>
                  <a:schemeClr val="tx2">
                    <a:lumMod val="60000"/>
                    <a:lumOff val="40000"/>
                  </a:schemeClr>
                </a:solidFill>
                <a:latin typeface="Arial" panose="020B0604020202020204" pitchFamily="34" charset="0"/>
                <a:cs typeface="Arial" panose="020B0604020202020204" pitchFamily="34" charset="0"/>
              </a:rPr>
              <a:t>Questions?</a:t>
            </a:r>
          </a:p>
        </p:txBody>
      </p:sp>
      <p:sp>
        <p:nvSpPr>
          <p:cNvPr id="8" name="Rectangle 10">
            <a:extLst>
              <a:ext uri="{FF2B5EF4-FFF2-40B4-BE49-F238E27FC236}">
                <a16:creationId xmlns:a16="http://schemas.microsoft.com/office/drawing/2014/main" id="{CDADC510-34EC-4941-BBE7-BFA917321459}"/>
              </a:ext>
            </a:extLst>
          </p:cNvPr>
          <p:cNvSpPr>
            <a:spLocks noChangeArrowheads="1"/>
          </p:cNvSpPr>
          <p:nvPr/>
        </p:nvSpPr>
        <p:spPr bwMode="auto">
          <a:xfrm>
            <a:off x="4581703" y="5600950"/>
            <a:ext cx="129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lr>
                <a:schemeClr val="hlink"/>
              </a:buClr>
              <a:buSzPct val="80000"/>
              <a:buFont typeface="Wingdings" panose="05000000000000000000" pitchFamily="2" charset="2"/>
              <a:buChar char="Ø"/>
              <a:defRPr sz="3200">
                <a:solidFill>
                  <a:srgbClr val="000000"/>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rgbClr val="000000"/>
                </a:solidFill>
                <a:latin typeface="Arial" panose="020B0604020202020204" pitchFamily="34" charset="0"/>
              </a:defRPr>
            </a:lvl2pPr>
            <a:lvl3pPr marL="1143000" indent="-228600" eaLnBrk="0" hangingPunct="0">
              <a:spcBef>
                <a:spcPct val="20000"/>
              </a:spcBef>
              <a:buClr>
                <a:schemeClr val="accent2"/>
              </a:buClr>
              <a:buChar char="•"/>
              <a:defRPr sz="2400">
                <a:solidFill>
                  <a:srgbClr val="000000"/>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rgbClr val="000000"/>
                </a:solidFill>
                <a:latin typeface="Arial" panose="020B0604020202020204" pitchFamily="34" charset="0"/>
              </a:defRPr>
            </a:lvl4pPr>
            <a:lvl5pPr marL="2057400" indent="-228600" eaLnBrk="0" hangingPunct="0">
              <a:spcBef>
                <a:spcPct val="20000"/>
              </a:spcBef>
              <a:buClr>
                <a:schemeClr val="hlink"/>
              </a:buClr>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rgbClr val="000000"/>
                </a:solidFill>
                <a:latin typeface="Arial" panose="020B0604020202020204" pitchFamily="34" charset="0"/>
              </a:defRPr>
            </a:lvl9pPr>
          </a:lstStyle>
          <a:p>
            <a:pPr algn="ctr" eaLnBrk="1" hangingPunct="1">
              <a:spcBef>
                <a:spcPct val="0"/>
              </a:spcBef>
              <a:buClrTx/>
              <a:buSzTx/>
              <a:buFontTx/>
              <a:buNone/>
            </a:pPr>
            <a:r>
              <a:rPr lang="en-GB" altLang="en-US" b="1" i="1" dirty="0">
                <a:solidFill>
                  <a:srgbClr val="FF0000"/>
                </a:solidFill>
                <a:cs typeface="Arial" panose="020B0604020202020204" pitchFamily="34" charset="0"/>
              </a:rPr>
              <a:t>?</a:t>
            </a:r>
            <a:endParaRPr lang="en-GB" altLang="en-US" sz="6000" b="1" dirty="0">
              <a:solidFill>
                <a:srgbClr val="FF0000"/>
              </a:solidFill>
              <a:cs typeface="Arial" panose="020B0604020202020204" pitchFamily="34" charset="0"/>
            </a:endParaRPr>
          </a:p>
        </p:txBody>
      </p:sp>
      <p:sp>
        <p:nvSpPr>
          <p:cNvPr id="9" name="Rectangle 11">
            <a:extLst>
              <a:ext uri="{FF2B5EF4-FFF2-40B4-BE49-F238E27FC236}">
                <a16:creationId xmlns:a16="http://schemas.microsoft.com/office/drawing/2014/main" id="{CF876FDC-9A8E-4150-A32C-E9AB3A1B3CBC}"/>
              </a:ext>
            </a:extLst>
          </p:cNvPr>
          <p:cNvSpPr>
            <a:spLocks noChangeArrowheads="1"/>
          </p:cNvSpPr>
          <p:nvPr/>
        </p:nvSpPr>
        <p:spPr bwMode="auto">
          <a:xfrm>
            <a:off x="919749" y="1812721"/>
            <a:ext cx="129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rgbClr val="FFFF00"/>
                </a:solidFill>
                <a:latin typeface="Times New Roman" charset="0"/>
              </a:defRPr>
            </a:lvl1pPr>
            <a:lvl2pPr algn="ctr">
              <a:defRPr sz="4400">
                <a:solidFill>
                  <a:srgbClr val="FFFF00"/>
                </a:solidFill>
                <a:latin typeface="Times New Roman" charset="0"/>
              </a:defRPr>
            </a:lvl2pPr>
            <a:lvl3pPr algn="ctr">
              <a:defRPr sz="4400">
                <a:solidFill>
                  <a:srgbClr val="FFFF00"/>
                </a:solidFill>
                <a:latin typeface="Times New Roman" charset="0"/>
              </a:defRPr>
            </a:lvl3pPr>
            <a:lvl4pPr algn="ctr">
              <a:defRPr sz="4400">
                <a:solidFill>
                  <a:srgbClr val="FFFF00"/>
                </a:solidFill>
                <a:latin typeface="Times New Roman" charset="0"/>
              </a:defRPr>
            </a:lvl4pPr>
            <a:lvl5pPr algn="ctr">
              <a:defRPr sz="4400">
                <a:solidFill>
                  <a:srgbClr val="FFFF00"/>
                </a:solidFill>
                <a:latin typeface="Times New Roman" charset="0"/>
              </a:defRPr>
            </a:lvl5pPr>
            <a:lvl6pPr marL="457200" algn="ctr" eaLnBrk="0" fontAlgn="base" hangingPunct="0">
              <a:spcBef>
                <a:spcPct val="0"/>
              </a:spcBef>
              <a:spcAft>
                <a:spcPct val="0"/>
              </a:spcAft>
              <a:defRPr sz="4400">
                <a:solidFill>
                  <a:srgbClr val="FFFF00"/>
                </a:solidFill>
                <a:latin typeface="Times New Roman" charset="0"/>
              </a:defRPr>
            </a:lvl6pPr>
            <a:lvl7pPr marL="914400" algn="ctr" eaLnBrk="0" fontAlgn="base" hangingPunct="0">
              <a:spcBef>
                <a:spcPct val="0"/>
              </a:spcBef>
              <a:spcAft>
                <a:spcPct val="0"/>
              </a:spcAft>
              <a:defRPr sz="4400">
                <a:solidFill>
                  <a:srgbClr val="FFFF00"/>
                </a:solidFill>
                <a:latin typeface="Times New Roman" charset="0"/>
              </a:defRPr>
            </a:lvl7pPr>
            <a:lvl8pPr marL="1371600" algn="ctr" eaLnBrk="0" fontAlgn="base" hangingPunct="0">
              <a:spcBef>
                <a:spcPct val="0"/>
              </a:spcBef>
              <a:spcAft>
                <a:spcPct val="0"/>
              </a:spcAft>
              <a:defRPr sz="4400">
                <a:solidFill>
                  <a:srgbClr val="FFFF00"/>
                </a:solidFill>
                <a:latin typeface="Times New Roman" charset="0"/>
              </a:defRPr>
            </a:lvl8pPr>
            <a:lvl9pPr marL="1828800" algn="ctr" eaLnBrk="0" fontAlgn="base" hangingPunct="0">
              <a:spcBef>
                <a:spcPct val="0"/>
              </a:spcBef>
              <a:spcAft>
                <a:spcPct val="0"/>
              </a:spcAft>
              <a:defRPr sz="4400">
                <a:solidFill>
                  <a:srgbClr val="FFFF00"/>
                </a:solidFill>
                <a:latin typeface="Times New Roman" charset="0"/>
              </a:defRPr>
            </a:lvl9pPr>
          </a:lstStyle>
          <a:p>
            <a:pPr>
              <a:defRPr/>
            </a:pPr>
            <a:r>
              <a:rPr lang="en-GB" altLang="en-US" sz="3200" b="1" i="1" dirty="0">
                <a:solidFill>
                  <a:schemeClr val="tx2">
                    <a:lumMod val="60000"/>
                    <a:lumOff val="40000"/>
                  </a:schemeClr>
                </a:solidFill>
                <a:latin typeface="Arial" panose="020B0604020202020204" pitchFamily="34" charset="0"/>
                <a:cs typeface="Arial" panose="020B0604020202020204" pitchFamily="34" charset="0"/>
              </a:rPr>
              <a:t>?</a:t>
            </a:r>
          </a:p>
        </p:txBody>
      </p:sp>
      <p:sp>
        <p:nvSpPr>
          <p:cNvPr id="10" name="Rectangle 11">
            <a:extLst>
              <a:ext uri="{FF2B5EF4-FFF2-40B4-BE49-F238E27FC236}">
                <a16:creationId xmlns:a16="http://schemas.microsoft.com/office/drawing/2014/main" id="{95446462-A853-4CBB-8CB2-1FF0AAB96828}"/>
              </a:ext>
            </a:extLst>
          </p:cNvPr>
          <p:cNvSpPr>
            <a:spLocks noChangeArrowheads="1"/>
          </p:cNvSpPr>
          <p:nvPr/>
        </p:nvSpPr>
        <p:spPr bwMode="auto">
          <a:xfrm>
            <a:off x="7524328" y="2464776"/>
            <a:ext cx="129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rgbClr val="FFFF00"/>
                </a:solidFill>
                <a:latin typeface="Times New Roman" charset="0"/>
              </a:defRPr>
            </a:lvl1pPr>
            <a:lvl2pPr algn="ctr">
              <a:defRPr sz="4400">
                <a:solidFill>
                  <a:srgbClr val="FFFF00"/>
                </a:solidFill>
                <a:latin typeface="Times New Roman" charset="0"/>
              </a:defRPr>
            </a:lvl2pPr>
            <a:lvl3pPr algn="ctr">
              <a:defRPr sz="4400">
                <a:solidFill>
                  <a:srgbClr val="FFFF00"/>
                </a:solidFill>
                <a:latin typeface="Times New Roman" charset="0"/>
              </a:defRPr>
            </a:lvl3pPr>
            <a:lvl4pPr algn="ctr">
              <a:defRPr sz="4400">
                <a:solidFill>
                  <a:srgbClr val="FFFF00"/>
                </a:solidFill>
                <a:latin typeface="Times New Roman" charset="0"/>
              </a:defRPr>
            </a:lvl4pPr>
            <a:lvl5pPr algn="ctr">
              <a:defRPr sz="4400">
                <a:solidFill>
                  <a:srgbClr val="FFFF00"/>
                </a:solidFill>
                <a:latin typeface="Times New Roman" charset="0"/>
              </a:defRPr>
            </a:lvl5pPr>
            <a:lvl6pPr marL="457200" algn="ctr" eaLnBrk="0" fontAlgn="base" hangingPunct="0">
              <a:spcBef>
                <a:spcPct val="0"/>
              </a:spcBef>
              <a:spcAft>
                <a:spcPct val="0"/>
              </a:spcAft>
              <a:defRPr sz="4400">
                <a:solidFill>
                  <a:srgbClr val="FFFF00"/>
                </a:solidFill>
                <a:latin typeface="Times New Roman" charset="0"/>
              </a:defRPr>
            </a:lvl6pPr>
            <a:lvl7pPr marL="914400" algn="ctr" eaLnBrk="0" fontAlgn="base" hangingPunct="0">
              <a:spcBef>
                <a:spcPct val="0"/>
              </a:spcBef>
              <a:spcAft>
                <a:spcPct val="0"/>
              </a:spcAft>
              <a:defRPr sz="4400">
                <a:solidFill>
                  <a:srgbClr val="FFFF00"/>
                </a:solidFill>
                <a:latin typeface="Times New Roman" charset="0"/>
              </a:defRPr>
            </a:lvl7pPr>
            <a:lvl8pPr marL="1371600" algn="ctr" eaLnBrk="0" fontAlgn="base" hangingPunct="0">
              <a:spcBef>
                <a:spcPct val="0"/>
              </a:spcBef>
              <a:spcAft>
                <a:spcPct val="0"/>
              </a:spcAft>
              <a:defRPr sz="4400">
                <a:solidFill>
                  <a:srgbClr val="FFFF00"/>
                </a:solidFill>
                <a:latin typeface="Times New Roman" charset="0"/>
              </a:defRPr>
            </a:lvl8pPr>
            <a:lvl9pPr marL="1828800" algn="ctr" eaLnBrk="0" fontAlgn="base" hangingPunct="0">
              <a:spcBef>
                <a:spcPct val="0"/>
              </a:spcBef>
              <a:spcAft>
                <a:spcPct val="0"/>
              </a:spcAft>
              <a:defRPr sz="4400">
                <a:solidFill>
                  <a:srgbClr val="FFFF00"/>
                </a:solidFill>
                <a:latin typeface="Times New Roman" charset="0"/>
              </a:defRPr>
            </a:lvl9pPr>
          </a:lstStyle>
          <a:p>
            <a:pPr>
              <a:defRPr/>
            </a:pPr>
            <a:r>
              <a:rPr lang="en-GB" altLang="en-US" sz="3200" b="1" i="1" dirty="0">
                <a:solidFill>
                  <a:srgbClr val="00B05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220236342"/>
      </p:ext>
    </p:extLst>
  </p:cSld>
  <p:clrMapOvr>
    <a:masterClrMapping/>
  </p:clrMapOvr>
</p:sld>
</file>

<file path=ppt/theme/theme1.xml><?xml version="1.0" encoding="utf-8"?>
<a:theme xmlns:a="http://schemas.openxmlformats.org/drawingml/2006/main" name="CJCR">
  <a:themeElements>
    <a:clrScheme name="DND">
      <a:dk1>
        <a:srgbClr val="000000"/>
      </a:dk1>
      <a:lt1>
        <a:srgbClr val="FFFFFF"/>
      </a:lt1>
      <a:dk2>
        <a:srgbClr val="1F548A"/>
      </a:dk2>
      <a:lt2>
        <a:srgbClr val="D0DCE8"/>
      </a:lt2>
      <a:accent1>
        <a:srgbClr val="6D90B8"/>
      </a:accent1>
      <a:accent2>
        <a:srgbClr val="629DD1"/>
      </a:accent2>
      <a:accent3>
        <a:srgbClr val="297FD5"/>
      </a:accent3>
      <a:accent4>
        <a:srgbClr val="7F8FA9"/>
      </a:accent4>
      <a:accent5>
        <a:srgbClr val="9DC0E3"/>
      </a:accent5>
      <a:accent6>
        <a:srgbClr val="75D5FF"/>
      </a:accent6>
      <a:hlink>
        <a:srgbClr val="AD7EFF"/>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JCR" id="{77F0A85F-66DC-4C6D-9BF3-6FC124F78429}" vid="{31F887F4-E8D4-4D78-94E6-D6A3425E9337}"/>
    </a:ext>
  </a:extLst>
</a:theme>
</file>

<file path=ppt/theme/theme2.xml><?xml version="1.0" encoding="utf-8"?>
<a:theme xmlns:a="http://schemas.openxmlformats.org/drawingml/2006/main" name="Natl CJCR - RCSU Horiz Master">
  <a:themeElements>
    <a:clrScheme name="DND">
      <a:dk1>
        <a:srgbClr val="000000"/>
      </a:dk1>
      <a:lt1>
        <a:srgbClr val="FFFFFF"/>
      </a:lt1>
      <a:dk2>
        <a:srgbClr val="1F548A"/>
      </a:dk2>
      <a:lt2>
        <a:srgbClr val="D0DCE8"/>
      </a:lt2>
      <a:accent1>
        <a:srgbClr val="6D90B8"/>
      </a:accent1>
      <a:accent2>
        <a:srgbClr val="629DD1"/>
      </a:accent2>
      <a:accent3>
        <a:srgbClr val="297FD5"/>
      </a:accent3>
      <a:accent4>
        <a:srgbClr val="7F8FA9"/>
      </a:accent4>
      <a:accent5>
        <a:srgbClr val="9DC0E3"/>
      </a:accent5>
      <a:accent6>
        <a:srgbClr val="75D5FF"/>
      </a:accent6>
      <a:hlink>
        <a:srgbClr val="AD7EFF"/>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B5F419CB-5C4D-B044-B1F7-9D8334991B80}" vid="{45FB2A74-16C1-9542-8D42-1D74BDA5F357}"/>
    </a:ext>
  </a:extLst>
</a:theme>
</file>

<file path=ppt/theme/theme3.xml><?xml version="1.0" encoding="utf-8"?>
<a:theme xmlns:a="http://schemas.openxmlformats.org/drawingml/2006/main" name="1_Natl CJCR - Plain Master">
  <a:themeElements>
    <a:clrScheme name="DND">
      <a:dk1>
        <a:srgbClr val="000000"/>
      </a:dk1>
      <a:lt1>
        <a:srgbClr val="FFFFFF"/>
      </a:lt1>
      <a:dk2>
        <a:srgbClr val="1F548A"/>
      </a:dk2>
      <a:lt2>
        <a:srgbClr val="D0DCE8"/>
      </a:lt2>
      <a:accent1>
        <a:srgbClr val="6D90B8"/>
      </a:accent1>
      <a:accent2>
        <a:srgbClr val="629DD1"/>
      </a:accent2>
      <a:accent3>
        <a:srgbClr val="297FD5"/>
      </a:accent3>
      <a:accent4>
        <a:srgbClr val="7F8FA9"/>
      </a:accent4>
      <a:accent5>
        <a:srgbClr val="9DC0E3"/>
      </a:accent5>
      <a:accent6>
        <a:srgbClr val="75D5FF"/>
      </a:accent6>
      <a:hlink>
        <a:srgbClr val="AD7EFF"/>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B5F419CB-5C4D-B044-B1F7-9D8334991B80}" vid="{45FB2A74-16C1-9542-8D42-1D74BDA5F357}"/>
    </a:ext>
  </a:extLst>
</a:theme>
</file>

<file path=ppt/theme/theme4.xml><?xml version="1.0" encoding="utf-8"?>
<a:theme xmlns:a="http://schemas.openxmlformats.org/drawingml/2006/main" name="1_Natl CJCR - RCSU Horiz Master">
  <a:themeElements>
    <a:clrScheme name="DND">
      <a:dk1>
        <a:srgbClr val="000000"/>
      </a:dk1>
      <a:lt1>
        <a:srgbClr val="FFFFFF"/>
      </a:lt1>
      <a:dk2>
        <a:srgbClr val="1F548A"/>
      </a:dk2>
      <a:lt2>
        <a:srgbClr val="D0DCE8"/>
      </a:lt2>
      <a:accent1>
        <a:srgbClr val="6D90B8"/>
      </a:accent1>
      <a:accent2>
        <a:srgbClr val="629DD1"/>
      </a:accent2>
      <a:accent3>
        <a:srgbClr val="297FD5"/>
      </a:accent3>
      <a:accent4>
        <a:srgbClr val="7F8FA9"/>
      </a:accent4>
      <a:accent5>
        <a:srgbClr val="9DC0E3"/>
      </a:accent5>
      <a:accent6>
        <a:srgbClr val="75D5FF"/>
      </a:accent6>
      <a:hlink>
        <a:srgbClr val="AD7EFF"/>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B5F419CB-5C4D-B044-B1F7-9D8334991B80}" vid="{45FB2A74-16C1-9542-8D42-1D74BDA5F357}"/>
    </a:ext>
  </a:extLst>
</a:theme>
</file>

<file path=ppt/theme/theme5.xml><?xml version="1.0" encoding="utf-8"?>
<a:theme xmlns:a="http://schemas.openxmlformats.org/drawingml/2006/main" name="Natl CJCR - Secondary RCSU Horiz">
  <a:themeElements>
    <a:clrScheme name="DND">
      <a:dk1>
        <a:srgbClr val="000000"/>
      </a:dk1>
      <a:lt1>
        <a:srgbClr val="FFFFFF"/>
      </a:lt1>
      <a:dk2>
        <a:srgbClr val="1F548A"/>
      </a:dk2>
      <a:lt2>
        <a:srgbClr val="D0DCE8"/>
      </a:lt2>
      <a:accent1>
        <a:srgbClr val="6D90B8"/>
      </a:accent1>
      <a:accent2>
        <a:srgbClr val="629DD1"/>
      </a:accent2>
      <a:accent3>
        <a:srgbClr val="297FD5"/>
      </a:accent3>
      <a:accent4>
        <a:srgbClr val="7F8FA9"/>
      </a:accent4>
      <a:accent5>
        <a:srgbClr val="9DC0E3"/>
      </a:accent5>
      <a:accent6>
        <a:srgbClr val="75D5FF"/>
      </a:accent6>
      <a:hlink>
        <a:srgbClr val="AD7EFF"/>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B5F419CB-5C4D-B044-B1F7-9D8334991B80}" vid="{B5ED224B-4C15-6745-8D43-3B9BB97A360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FileLocation xmlns="467bc694-f4f3-42cd-a4d2-5a73f45d0cee" xsi:nil="true"/>
    <TaxCatchAll xmlns="1b50b02f-a259-4938-a0c2-79f8bec9a978" xsi:nil="true"/>
    <FilePath xmlns="467bc694-f4f3-42cd-a4d2-5a73f45d0cee" xsi:nil="true"/>
    <Path xmlns="467bc694-f4f3-42cd-a4d2-5a73f45d0cee" xsi:nil="true"/>
    <Expiry xmlns="467bc694-f4f3-42cd-a4d2-5a73f45d0cee"/>
    <lcf76f155ced4ddcb4097134ff3c332f xmlns="467bc694-f4f3-42cd-a4d2-5a73f45d0ce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61023635D00144F95B55648B8536CF2" ma:contentTypeVersion="20" ma:contentTypeDescription="Create a new document." ma:contentTypeScope="" ma:versionID="52b170564f3ff4a611bb8dfe6b7cfe4c">
  <xsd:schema xmlns:xsd="http://www.w3.org/2001/XMLSchema" xmlns:xs="http://www.w3.org/2001/XMLSchema" xmlns:p="http://schemas.microsoft.com/office/2006/metadata/properties" xmlns:ns2="467bc694-f4f3-42cd-a4d2-5a73f45d0cee" xmlns:ns3="1b50b02f-a259-4938-a0c2-79f8bec9a978" targetNamespace="http://schemas.microsoft.com/office/2006/metadata/properties" ma:root="true" ma:fieldsID="658149dc2fe5286409631aa14d87dcfd" ns2:_="" ns3:_="">
    <xsd:import namespace="467bc694-f4f3-42cd-a4d2-5a73f45d0cee"/>
    <xsd:import namespace="1b50b02f-a259-4938-a0c2-79f8bec9a97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Expiry"/>
                <xsd:element ref="ns2:FileLocation" minOccurs="0"/>
                <xsd:element ref="ns2:Path" minOccurs="0"/>
                <xsd:element ref="ns2:FilePath" minOccurs="0"/>
                <xsd:element ref="ns3:SharedWithUsers" minOccurs="0"/>
                <xsd:element ref="ns3:SharedWithDetails" minOccurs="0"/>
                <xsd:element ref="ns2:MediaServiceOCR"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7bc694-f4f3-42cd-a4d2-5a73f45d0c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Expiry" ma:index="17" ma:displayName="Expiry" ma:format="DateOnly" ma:internalName="Expiry">
      <xsd:simpleType>
        <xsd:restriction base="dms:DateTime"/>
      </xsd:simpleType>
    </xsd:element>
    <xsd:element name="FileLocation" ma:index="18" nillable="true" ma:displayName="File Location" ma:format="Dropdown" ma:list="467bc694-f4f3-42cd-a4d2-5a73f45d0cee" ma:internalName="FileLocation" ma:showField="Title">
      <xsd:simpleType>
        <xsd:restriction base="dms:Lookup"/>
      </xsd:simpleType>
    </xsd:element>
    <xsd:element name="Path" ma:index="19" nillable="true" ma:displayName="Path" ma:internalName="Path">
      <xsd:simpleType>
        <xsd:restriction base="dms:Text">
          <xsd:maxLength value="255"/>
        </xsd:restriction>
      </xsd:simpleType>
    </xsd:element>
    <xsd:element name="FilePath" ma:index="20" nillable="true" ma:displayName="File Path" ma:format="Dropdown" ma:internalName="FilePath">
      <xsd:simpleType>
        <xsd:restriction base="dms:Text">
          <xsd:maxLength value="255"/>
        </xsd:restriction>
      </xsd:simpleType>
    </xsd:element>
    <xsd:element name="MediaServiceOCR" ma:index="23" nillable="true" ma:displayName="Extracted Text" ma:internalName="MediaServiceOCR" ma:readOnly="true">
      <xsd:simpleType>
        <xsd:restriction base="dms:Note">
          <xsd:maxLength value="255"/>
        </xsd:restrict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2504fe83-4dc1-4340-9d13-f0566840577c" ma:termSetId="09814cd3-568e-fe90-9814-8d621ff8fb84" ma:anchorId="fba54fb3-c3e1-fe81-a776-ca4b69148c4d" ma:open="true" ma:isKeyword="false">
      <xsd:complexType>
        <xsd:sequence>
          <xsd:element ref="pc:Terms" minOccurs="0" maxOccurs="1"/>
        </xsd:sequence>
      </xsd:complexType>
    </xsd:element>
    <xsd:element name="MediaServiceLocation" ma:index="27"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50b02f-a259-4938-a0c2-79f8bec9a978"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265896fb-5e08-43f7-a773-e82205481ef5}" ma:internalName="TaxCatchAll" ma:showField="CatchAllData" ma:web="1b50b02f-a259-4938-a0c2-79f8bec9a97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19CDF7-795E-4C0B-B606-B7D2D12E8652}">
  <ds:schemaRefs>
    <ds:schemaRef ds:uri="http://schemas.microsoft.com/sharepoint/v3/contenttype/forms"/>
  </ds:schemaRefs>
</ds:datastoreItem>
</file>

<file path=customXml/itemProps2.xml><?xml version="1.0" encoding="utf-8"?>
<ds:datastoreItem xmlns:ds="http://schemas.openxmlformats.org/officeDocument/2006/customXml" ds:itemID="{92CFED7A-7D02-4F3B-AFE8-F707EDA4DD27}">
  <ds:schemaRefs>
    <ds:schemaRef ds:uri="http://schemas.microsoft.com/office/2006/metadata/properties"/>
    <ds:schemaRef ds:uri="467bc694-f4f3-42cd-a4d2-5a73f45d0cee"/>
    <ds:schemaRef ds:uri="1b50b02f-a259-4938-a0c2-79f8bec9a978"/>
    <ds:schemaRef ds:uri="http://purl.org/dc/dcmitype/"/>
    <ds:schemaRef ds:uri="http://www.w3.org/XML/1998/namespace"/>
    <ds:schemaRef ds:uri="http://purl.org/dc/term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F33945DE-DD7D-4BA3-A76C-FF306BA0C0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67bc694-f4f3-42cd-a4d2-5a73f45d0cee"/>
    <ds:schemaRef ds:uri="1b50b02f-a259-4938-a0c2-79f8bec9a9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CJCR</Template>
  <TotalTime>6383</TotalTime>
  <Words>3472</Words>
  <Application>Microsoft Office PowerPoint</Application>
  <PresentationFormat>On-screen Show (4:3)</PresentationFormat>
  <Paragraphs>367</Paragraphs>
  <Slides>32</Slides>
  <Notes>1</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32</vt:i4>
      </vt:variant>
    </vt:vector>
  </HeadingPairs>
  <TitlesOfParts>
    <vt:vector size="42" baseType="lpstr">
      <vt:lpstr>ＭＳ Ｐゴシック</vt:lpstr>
      <vt:lpstr>Arial</vt:lpstr>
      <vt:lpstr>Calibri</vt:lpstr>
      <vt:lpstr>Times New Roman</vt:lpstr>
      <vt:lpstr>Wingdings</vt:lpstr>
      <vt:lpstr>CJCR</vt:lpstr>
      <vt:lpstr>Natl CJCR - RCSU Horiz Master</vt:lpstr>
      <vt:lpstr>1_Natl CJCR - Plain Master</vt:lpstr>
      <vt:lpstr>1_Natl CJCR - RCSU Horiz Master</vt:lpstr>
      <vt:lpstr>Natl CJCR - Secondary RCSU Horiz</vt:lpstr>
      <vt:lpstr>2023 Air Cadet Summer Training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Department of National Defence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perry.js2</dc:creator>
  <cp:lastModifiedBy>Drew, Kimberley A</cp:lastModifiedBy>
  <cp:revision>28</cp:revision>
  <dcterms:created xsi:type="dcterms:W3CDTF">2016-09-12T15:16:33Z</dcterms:created>
  <dcterms:modified xsi:type="dcterms:W3CDTF">2023-01-27T15:59:32Z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0x010100461023635D00144F95B55648B8536CF2</vt:lpwstr>
  </property>
</Properties>
</file>